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65" r:id="rId2"/>
    <p:sldId id="256" r:id="rId3"/>
    <p:sldId id="257" r:id="rId4"/>
    <p:sldId id="258" r:id="rId5"/>
    <p:sldId id="267" r:id="rId6"/>
    <p:sldId id="268" r:id="rId7"/>
    <p:sldId id="269" r:id="rId8"/>
    <p:sldId id="270" r:id="rId9"/>
    <p:sldId id="271" r:id="rId10"/>
    <p:sldId id="272" r:id="rId11"/>
    <p:sldId id="259" r:id="rId12"/>
    <p:sldId id="273" r:id="rId13"/>
    <p:sldId id="260" r:id="rId14"/>
    <p:sldId id="261" r:id="rId15"/>
    <p:sldId id="263" r:id="rId16"/>
    <p:sldId id="264" r:id="rId17"/>
    <p:sldId id="274" r:id="rId18"/>
    <p:sldId id="275" r:id="rId1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0" d="100"/>
          <a:sy n="60" d="100"/>
        </p:scale>
        <p:origin x="1066" y="2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61478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36656738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76999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1776834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1059713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264308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323624"/>
            <a:ext cx="5836920" cy="833199"/>
          </a:xfrm>
          <a:prstGeom prst="rect">
            <a:avLst/>
          </a:prstGeom>
          <a:noFill/>
          <a:ln/>
        </p:spPr>
        <p:txBody>
          <a:bodyPr wrap="none" rtlCol="0" anchor="t"/>
          <a:lstStyle/>
          <a:p>
            <a:pPr algn="l"/>
            <a:r>
              <a:rPr lang="en-US" sz="5400" b="1" i="0" dirty="0">
                <a:solidFill>
                  <a:srgbClr val="666666"/>
                </a:solidFill>
                <a:effectLst/>
                <a:latin typeface="Lato Extended"/>
              </a:rPr>
              <a:t>Phase 2 Project</a:t>
            </a:r>
          </a:p>
        </p:txBody>
      </p:sp>
      <p:sp>
        <p:nvSpPr>
          <p:cNvPr id="6" name="Text 3"/>
          <p:cNvSpPr/>
          <p:nvPr/>
        </p:nvSpPr>
        <p:spPr>
          <a:xfrm>
            <a:off x="833199" y="3490079"/>
            <a:ext cx="7477601" cy="1777008"/>
          </a:xfrm>
          <a:prstGeom prst="rect">
            <a:avLst/>
          </a:prstGeom>
          <a:noFill/>
          <a:ln/>
        </p:spPr>
        <p:txBody>
          <a:bodyPr wrap="square" rtlCol="0" anchor="t"/>
          <a:lstStyle/>
          <a:p>
            <a:pPr marL="0" indent="0">
              <a:lnSpc>
                <a:spcPts val="2799"/>
              </a:lnSpc>
              <a:buNone/>
            </a:pPr>
            <a:endParaRPr lang="en-US" sz="1750" dirty="0"/>
          </a:p>
        </p:txBody>
      </p:sp>
      <p:sp>
        <p:nvSpPr>
          <p:cNvPr id="9" name="Text 5"/>
          <p:cNvSpPr/>
          <p:nvPr/>
        </p:nvSpPr>
        <p:spPr>
          <a:xfrm>
            <a:off x="91440" y="3321050"/>
            <a:ext cx="8830310" cy="4622800"/>
          </a:xfrm>
          <a:prstGeom prst="rect">
            <a:avLst/>
          </a:prstGeom>
          <a:noFill/>
          <a:ln/>
        </p:spPr>
        <p:txBody>
          <a:bodyPr wrap="none" rtlCol="0" anchor="t"/>
          <a:lstStyle/>
          <a:p>
            <a:pPr marL="0" indent="0" algn="l">
              <a:lnSpc>
                <a:spcPts val="3062"/>
              </a:lnSpc>
              <a:buNone/>
            </a:pPr>
            <a:r>
              <a:rPr lang="en-US" sz="2187" b="1" dirty="0">
                <a:solidFill>
                  <a:schemeClr val="bg1"/>
                </a:solidFill>
                <a:latin typeface="Cascadia Code" panose="020B0609020000020004" pitchFamily="49" charset="0"/>
                <a:cs typeface="Cascadia Code" panose="020B0609020000020004" pitchFamily="49" charset="0"/>
              </a:rPr>
              <a:t>Beatrice Kariuki   - Lead</a:t>
            </a:r>
          </a:p>
          <a:p>
            <a:pPr marL="0" indent="0" algn="l">
              <a:lnSpc>
                <a:spcPts val="3062"/>
              </a:lnSpc>
              <a:buNone/>
            </a:pPr>
            <a:r>
              <a:rPr lang="en-US" sz="2187" b="1" dirty="0">
                <a:solidFill>
                  <a:schemeClr val="bg1"/>
                </a:solidFill>
                <a:latin typeface="Cascadia Code" panose="020B0609020000020004" pitchFamily="49" charset="0"/>
                <a:cs typeface="Cascadia Code" panose="020B0609020000020004" pitchFamily="49" charset="0"/>
              </a:rPr>
              <a:t>Rodgers Odhiambo</a:t>
            </a:r>
          </a:p>
          <a:p>
            <a:pPr marL="0" indent="0" algn="l">
              <a:lnSpc>
                <a:spcPts val="3062"/>
              </a:lnSpc>
              <a:buNone/>
            </a:pPr>
            <a:r>
              <a:rPr lang="en-US" sz="2187" b="1" dirty="0">
                <a:solidFill>
                  <a:schemeClr val="bg1"/>
                </a:solidFill>
                <a:latin typeface="Cascadia Code" panose="020B0609020000020004" pitchFamily="49" charset="0"/>
                <a:cs typeface="Cascadia Code" panose="020B0609020000020004" pitchFamily="49" charset="0"/>
              </a:rPr>
              <a:t>Mohamed Ali</a:t>
            </a:r>
          </a:p>
          <a:p>
            <a:pPr marL="0" indent="0" algn="l">
              <a:lnSpc>
                <a:spcPts val="3062"/>
              </a:lnSpc>
              <a:buNone/>
            </a:pPr>
            <a:r>
              <a:rPr lang="en-US" sz="2187" b="1" dirty="0">
                <a:solidFill>
                  <a:schemeClr val="bg1"/>
                </a:solidFill>
                <a:latin typeface="Cascadia Code" panose="020B0609020000020004" pitchFamily="49" charset="0"/>
                <a:cs typeface="Cascadia Code" panose="020B0609020000020004" pitchFamily="49" charset="0"/>
              </a:rPr>
              <a:t>Ahmed HAJI</a:t>
            </a:r>
          </a:p>
          <a:p>
            <a:pPr marL="0" indent="0" algn="l">
              <a:lnSpc>
                <a:spcPts val="3062"/>
              </a:lnSpc>
              <a:buNone/>
            </a:pPr>
            <a:r>
              <a:rPr lang="en-US" sz="2187" b="1" dirty="0">
                <a:solidFill>
                  <a:schemeClr val="bg1"/>
                </a:solidFill>
                <a:latin typeface="Cascadia Code" panose="020B0609020000020004" pitchFamily="49" charset="0"/>
                <a:cs typeface="Cascadia Code" panose="020B0609020000020004" pitchFamily="49" charset="0"/>
              </a:rPr>
              <a:t>Peter </a:t>
            </a:r>
            <a:r>
              <a:rPr lang="en-US" sz="2187" b="1" dirty="0" err="1">
                <a:solidFill>
                  <a:schemeClr val="bg1"/>
                </a:solidFill>
                <a:latin typeface="Cascadia Code" panose="020B0609020000020004" pitchFamily="49" charset="0"/>
                <a:cs typeface="Cascadia Code" panose="020B0609020000020004" pitchFamily="49" charset="0"/>
              </a:rPr>
              <a:t>Muhia</a:t>
            </a:r>
            <a:endParaRPr lang="en-US" sz="2187" b="1" dirty="0">
              <a:solidFill>
                <a:schemeClr val="bg1"/>
              </a:solidFill>
              <a:latin typeface="Cascadia Code" panose="020B0609020000020004" pitchFamily="49" charset="0"/>
              <a:cs typeface="Cascadia Code" panose="020B0609020000020004" pitchFamily="49" charset="0"/>
            </a:endParaRPr>
          </a:p>
          <a:p>
            <a:pPr marL="0" indent="0" algn="l">
              <a:lnSpc>
                <a:spcPts val="3062"/>
              </a:lnSpc>
              <a:buNone/>
            </a:pPr>
            <a:r>
              <a:rPr lang="en-US" sz="2187" b="1" dirty="0" err="1">
                <a:solidFill>
                  <a:schemeClr val="bg1"/>
                </a:solidFill>
                <a:latin typeface="Cascadia Code" panose="020B0609020000020004" pitchFamily="49" charset="0"/>
                <a:cs typeface="Cascadia Code" panose="020B0609020000020004" pitchFamily="49" charset="0"/>
              </a:rPr>
              <a:t>Emmanuellar</a:t>
            </a:r>
            <a:r>
              <a:rPr lang="en-US" sz="2187" b="1" dirty="0">
                <a:solidFill>
                  <a:schemeClr val="bg1"/>
                </a:solidFill>
                <a:latin typeface="Cascadia Code" panose="020B0609020000020004" pitchFamily="49" charset="0"/>
                <a:cs typeface="Cascadia Code" panose="020B0609020000020004" pitchFamily="49" charset="0"/>
              </a:rPr>
              <a:t> Karisa</a:t>
            </a:r>
          </a:p>
        </p:txBody>
      </p:sp>
    </p:spTree>
    <p:extLst>
      <p:ext uri="{BB962C8B-B14F-4D97-AF65-F5344CB8AC3E}">
        <p14:creationId xmlns:p14="http://schemas.microsoft.com/office/powerpoint/2010/main" val="3568258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4" name="Text 2"/>
          <p:cNvSpPr/>
          <p:nvPr/>
        </p:nvSpPr>
        <p:spPr>
          <a:xfrm>
            <a:off x="2348389" y="2227778"/>
            <a:ext cx="44805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rPr>
              <a:t>Modeling</a:t>
            </a:r>
            <a:endParaRPr lang="en-US" sz="4374" dirty="0"/>
          </a:p>
        </p:txBody>
      </p:sp>
      <p:pic>
        <p:nvPicPr>
          <p:cNvPr id="5" name="Image 0" descr="preencoded.png"/>
          <p:cNvPicPr>
            <a:picLocks noChangeAspect="1"/>
          </p:cNvPicPr>
          <p:nvPr/>
        </p:nvPicPr>
        <p:blipFill>
          <a:blip r:embed="rId3"/>
          <a:stretch>
            <a:fillRect/>
          </a:stretch>
        </p:blipFill>
        <p:spPr>
          <a:xfrm>
            <a:off x="2348389" y="3366492"/>
            <a:ext cx="4966692" cy="888682"/>
          </a:xfrm>
          <a:prstGeom prst="rect">
            <a:avLst/>
          </a:prstGeom>
        </p:spPr>
      </p:pic>
      <p:sp>
        <p:nvSpPr>
          <p:cNvPr id="6" name="Text 3"/>
          <p:cNvSpPr/>
          <p:nvPr/>
        </p:nvSpPr>
        <p:spPr>
          <a:xfrm>
            <a:off x="2570559" y="4588431"/>
            <a:ext cx="2221944"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rPr>
              <a:t>Base Model</a:t>
            </a:r>
            <a:endParaRPr lang="en-US" sz="2187" dirty="0"/>
          </a:p>
        </p:txBody>
      </p:sp>
      <p:sp>
        <p:nvSpPr>
          <p:cNvPr id="7" name="Text 4"/>
          <p:cNvSpPr/>
          <p:nvPr/>
        </p:nvSpPr>
        <p:spPr>
          <a:xfrm>
            <a:off x="2570559" y="5068848"/>
            <a:ext cx="4522351" cy="2008227"/>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rPr>
              <a:t>The simple linear regression model explains 49.3% of the price variation. The coefficient estimates show the relationship between the independent variable and the dependent variable.</a:t>
            </a:r>
            <a:endParaRPr lang="en-US" sz="1750" dirty="0"/>
          </a:p>
        </p:txBody>
      </p:sp>
      <p:pic>
        <p:nvPicPr>
          <p:cNvPr id="8" name="Image 1" descr="preencoded.png"/>
          <p:cNvPicPr>
            <a:picLocks noChangeAspect="1"/>
          </p:cNvPicPr>
          <p:nvPr/>
        </p:nvPicPr>
        <p:blipFill>
          <a:blip r:embed="rId4"/>
          <a:stretch>
            <a:fillRect/>
          </a:stretch>
        </p:blipFill>
        <p:spPr>
          <a:xfrm>
            <a:off x="7315081" y="3366492"/>
            <a:ext cx="4966811" cy="888682"/>
          </a:xfrm>
          <a:prstGeom prst="rect">
            <a:avLst/>
          </a:prstGeom>
        </p:spPr>
      </p:pic>
      <p:sp>
        <p:nvSpPr>
          <p:cNvPr id="9" name="Text 5"/>
          <p:cNvSpPr/>
          <p:nvPr/>
        </p:nvSpPr>
        <p:spPr>
          <a:xfrm>
            <a:off x="7537252" y="4588431"/>
            <a:ext cx="259842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rPr>
              <a:t>Visualization</a:t>
            </a:r>
            <a:endParaRPr lang="en-US" sz="2187" dirty="0"/>
          </a:p>
        </p:txBody>
      </p:sp>
      <p:sp>
        <p:nvSpPr>
          <p:cNvPr id="10" name="Text 6"/>
          <p:cNvSpPr/>
          <p:nvPr/>
        </p:nvSpPr>
        <p:spPr>
          <a:xfrm>
            <a:off x="7537252" y="5068848"/>
            <a:ext cx="4522470" cy="2008227"/>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Plotting the model fit to assess the linearity of the relationship between the house price and the square footage of living space.</a:t>
            </a:r>
            <a:endParaRPr lang="en-US" sz="1750" dirty="0"/>
          </a:p>
        </p:txBody>
      </p:sp>
    </p:spTree>
    <p:extLst>
      <p:ext uri="{BB962C8B-B14F-4D97-AF65-F5344CB8AC3E}">
        <p14:creationId xmlns:p14="http://schemas.microsoft.com/office/powerpoint/2010/main" val="2378369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4" name="Text 2"/>
          <p:cNvSpPr/>
          <p:nvPr/>
        </p:nvSpPr>
        <p:spPr>
          <a:xfrm>
            <a:off x="2348389" y="2394466"/>
            <a:ext cx="55168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Analyzing the Models</a:t>
            </a:r>
            <a:endParaRPr lang="en-US" sz="4374" dirty="0"/>
          </a:p>
        </p:txBody>
      </p:sp>
      <p:sp>
        <p:nvSpPr>
          <p:cNvPr id="5" name="Text 3"/>
          <p:cNvSpPr/>
          <p:nvPr/>
        </p:nvSpPr>
        <p:spPr>
          <a:xfrm>
            <a:off x="2348389" y="3644265"/>
            <a:ext cx="327660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Simple Linear Regression</a:t>
            </a:r>
            <a:endParaRPr lang="en-US" sz="2187" dirty="0"/>
          </a:p>
        </p:txBody>
      </p:sp>
      <p:sp>
        <p:nvSpPr>
          <p:cNvPr id="6" name="Text 4"/>
          <p:cNvSpPr/>
          <p:nvPr/>
        </p:nvSpPr>
        <p:spPr>
          <a:xfrm>
            <a:off x="2348389" y="4213622"/>
            <a:ext cx="4695706" cy="1421606"/>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relationship between the independent variable (sqft_living) and the dependent variable (price) is statistically significant with an R-squared of 0.493.</a:t>
            </a:r>
            <a:endParaRPr lang="en-US" sz="1750" dirty="0"/>
          </a:p>
        </p:txBody>
      </p:sp>
      <p:sp>
        <p:nvSpPr>
          <p:cNvPr id="7" name="Text 5"/>
          <p:cNvSpPr/>
          <p:nvPr/>
        </p:nvSpPr>
        <p:spPr>
          <a:xfrm>
            <a:off x="7593687" y="3644265"/>
            <a:ext cx="346710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Multiple Linear Regression</a:t>
            </a:r>
            <a:endParaRPr lang="en-US" sz="2187" dirty="0"/>
          </a:p>
        </p:txBody>
      </p:sp>
      <p:sp>
        <p:nvSpPr>
          <p:cNvPr id="8" name="Text 6"/>
          <p:cNvSpPr/>
          <p:nvPr/>
        </p:nvSpPr>
        <p:spPr>
          <a:xfrm>
            <a:off x="7593687" y="4213622"/>
            <a:ext cx="4695706"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Utilizing multiple features to predict house prices resulted in a statistically significant model with an R-squared of 0.465.</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5" name="Text 2"/>
          <p:cNvSpPr/>
          <p:nvPr/>
        </p:nvSpPr>
        <p:spPr>
          <a:xfrm>
            <a:off x="138588" y="4229"/>
            <a:ext cx="8929211" cy="1685924"/>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Modeling</a:t>
            </a:r>
          </a:p>
          <a:p>
            <a:pPr marL="0" indent="0">
              <a:lnSpc>
                <a:spcPts val="5468"/>
              </a:lnSpc>
              <a:buNone/>
            </a:pPr>
            <a:r>
              <a:rPr lang="en-US" sz="4374" dirty="0">
                <a:solidFill>
                  <a:srgbClr val="6EB9FC"/>
                </a:solidFill>
                <a:latin typeface="Lora" pitchFamily="34" charset="0"/>
                <a:ea typeface="Lora" pitchFamily="34" charset="-122"/>
                <a:cs typeface="Lora" pitchFamily="34" charset="-120"/>
              </a:rPr>
              <a:t>Multiple Linear Regression</a:t>
            </a:r>
            <a:endParaRPr lang="en-US" sz="4374" dirty="0"/>
          </a:p>
        </p:txBody>
      </p:sp>
      <p:sp>
        <p:nvSpPr>
          <p:cNvPr id="6" name="Shape 3"/>
          <p:cNvSpPr/>
          <p:nvPr/>
        </p:nvSpPr>
        <p:spPr>
          <a:xfrm>
            <a:off x="1110139" y="1690153"/>
            <a:ext cx="499943" cy="499943"/>
          </a:xfrm>
          <a:prstGeom prst="roundRect">
            <a:avLst>
              <a:gd name="adj" fmla="val 13333"/>
            </a:avLst>
          </a:prstGeom>
          <a:solidFill>
            <a:srgbClr val="2F3343"/>
          </a:solidFill>
          <a:ln/>
        </p:spPr>
        <p:txBody>
          <a:bodyPr/>
          <a:lstStyle/>
          <a:p>
            <a:endParaRPr lang="en-KE"/>
          </a:p>
        </p:txBody>
      </p:sp>
      <p:sp>
        <p:nvSpPr>
          <p:cNvPr id="7" name="Text 4"/>
          <p:cNvSpPr/>
          <p:nvPr/>
        </p:nvSpPr>
        <p:spPr>
          <a:xfrm>
            <a:off x="1266586" y="1690153"/>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8" name="Text 5"/>
          <p:cNvSpPr/>
          <p:nvPr/>
        </p:nvSpPr>
        <p:spPr>
          <a:xfrm>
            <a:off x="1766529" y="1724800"/>
            <a:ext cx="2221944"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Model Results</a:t>
            </a:r>
          </a:p>
          <a:p>
            <a:pPr marL="0" indent="0">
              <a:lnSpc>
                <a:spcPts val="2734"/>
              </a:lnSpc>
              <a:buNone/>
            </a:pPr>
            <a:endParaRPr lang="en-US" sz="2187" dirty="0"/>
          </a:p>
        </p:txBody>
      </p:sp>
      <p:sp>
        <p:nvSpPr>
          <p:cNvPr id="9" name="Text 6"/>
          <p:cNvSpPr/>
          <p:nvPr/>
        </p:nvSpPr>
        <p:spPr>
          <a:xfrm>
            <a:off x="1610082" y="2190096"/>
            <a:ext cx="4133612" cy="4547771"/>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Model 2 with multiple features has the highest R-squared value of 46.5%, indicating that it explains a larger proportion of the variance in the dependent variable compared to the other model.</a:t>
            </a:r>
            <a:endParaRPr lang="en-US" sz="1750" dirty="0"/>
          </a:p>
        </p:txBody>
      </p:sp>
      <p:sp>
        <p:nvSpPr>
          <p:cNvPr id="10" name="Shape 7"/>
          <p:cNvSpPr/>
          <p:nvPr/>
        </p:nvSpPr>
        <p:spPr>
          <a:xfrm>
            <a:off x="7370326" y="1500486"/>
            <a:ext cx="499943" cy="499943"/>
          </a:xfrm>
          <a:prstGeom prst="roundRect">
            <a:avLst>
              <a:gd name="adj" fmla="val 13333"/>
            </a:avLst>
          </a:prstGeom>
          <a:solidFill>
            <a:srgbClr val="2F3343"/>
          </a:solidFill>
          <a:ln/>
        </p:spPr>
        <p:txBody>
          <a:bodyPr/>
          <a:lstStyle/>
          <a:p>
            <a:endParaRPr lang="en-KE"/>
          </a:p>
        </p:txBody>
      </p:sp>
      <p:sp>
        <p:nvSpPr>
          <p:cNvPr id="11" name="Text 8"/>
          <p:cNvSpPr/>
          <p:nvPr/>
        </p:nvSpPr>
        <p:spPr>
          <a:xfrm>
            <a:off x="7498139" y="1516559"/>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2" name="Text 9"/>
          <p:cNvSpPr/>
          <p:nvPr/>
        </p:nvSpPr>
        <p:spPr>
          <a:xfrm>
            <a:off x="8148399" y="1516559"/>
            <a:ext cx="2689860" cy="555427"/>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Model Evaluation</a:t>
            </a:r>
          </a:p>
          <a:p>
            <a:pPr marL="0" indent="0">
              <a:lnSpc>
                <a:spcPts val="2734"/>
              </a:lnSpc>
              <a:buNone/>
            </a:pPr>
            <a:endParaRPr lang="en-US" sz="2187" dirty="0"/>
          </a:p>
        </p:txBody>
      </p:sp>
      <p:sp>
        <p:nvSpPr>
          <p:cNvPr id="13" name="Text 10"/>
          <p:cNvSpPr/>
          <p:nvPr/>
        </p:nvSpPr>
        <p:spPr>
          <a:xfrm>
            <a:off x="8148399" y="2190097"/>
            <a:ext cx="4133612" cy="4547770"/>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model's root mean squared error (RMSE) of approximately USD 253518.9 highlights the model's average prediction deviation from the actual prices.</a:t>
            </a:r>
            <a:endParaRPr lang="en-US" sz="1750" dirty="0"/>
          </a:p>
        </p:txBody>
      </p:sp>
    </p:spTree>
    <p:extLst>
      <p:ext uri="{BB962C8B-B14F-4D97-AF65-F5344CB8AC3E}">
        <p14:creationId xmlns:p14="http://schemas.microsoft.com/office/powerpoint/2010/main" val="1373739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823442"/>
            <a:ext cx="800100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Visualizing the Regression Line</a:t>
            </a:r>
            <a:endParaRPr lang="en-US" sz="4374" dirty="0"/>
          </a:p>
        </p:txBody>
      </p:sp>
      <p:pic>
        <p:nvPicPr>
          <p:cNvPr id="6" name="Image 1" descr="preencoded.png"/>
          <p:cNvPicPr>
            <a:picLocks noChangeAspect="1"/>
          </p:cNvPicPr>
          <p:nvPr/>
        </p:nvPicPr>
        <p:blipFill>
          <a:blip r:embed="rId4"/>
          <a:stretch>
            <a:fillRect/>
          </a:stretch>
        </p:blipFill>
        <p:spPr>
          <a:xfrm>
            <a:off x="4490799" y="2851071"/>
            <a:ext cx="1110972" cy="1777484"/>
          </a:xfrm>
          <a:prstGeom prst="rect">
            <a:avLst/>
          </a:prstGeom>
        </p:spPr>
      </p:pic>
      <p:sp>
        <p:nvSpPr>
          <p:cNvPr id="7" name="Text 3"/>
          <p:cNvSpPr/>
          <p:nvPr/>
        </p:nvSpPr>
        <p:spPr>
          <a:xfrm>
            <a:off x="5935028" y="3073241"/>
            <a:ext cx="327660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Simple Linear Regression</a:t>
            </a:r>
            <a:endParaRPr lang="en-US" sz="2187" dirty="0"/>
          </a:p>
        </p:txBody>
      </p:sp>
      <p:sp>
        <p:nvSpPr>
          <p:cNvPr id="8" name="Text 4"/>
          <p:cNvSpPr/>
          <p:nvPr/>
        </p:nvSpPr>
        <p:spPr>
          <a:xfrm>
            <a:off x="5935028" y="3553658"/>
            <a:ext cx="7862173" cy="710803"/>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plot helps assess the linearity of the relationship between house price and living space.</a:t>
            </a:r>
            <a:endParaRPr lang="en-US" sz="1750" dirty="0"/>
          </a:p>
        </p:txBody>
      </p:sp>
      <p:pic>
        <p:nvPicPr>
          <p:cNvPr id="9" name="Image 2" descr="preencoded.png"/>
          <p:cNvPicPr>
            <a:picLocks noChangeAspect="1"/>
          </p:cNvPicPr>
          <p:nvPr/>
        </p:nvPicPr>
        <p:blipFill>
          <a:blip r:embed="rId5"/>
          <a:stretch>
            <a:fillRect/>
          </a:stretch>
        </p:blipFill>
        <p:spPr>
          <a:xfrm>
            <a:off x="4490799" y="4628555"/>
            <a:ext cx="1110972" cy="1777484"/>
          </a:xfrm>
          <a:prstGeom prst="rect">
            <a:avLst/>
          </a:prstGeom>
        </p:spPr>
      </p:pic>
      <p:sp>
        <p:nvSpPr>
          <p:cNvPr id="10" name="Text 5"/>
          <p:cNvSpPr/>
          <p:nvPr/>
        </p:nvSpPr>
        <p:spPr>
          <a:xfrm>
            <a:off x="5935028" y="4850725"/>
            <a:ext cx="346710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Multiple Linear Regression</a:t>
            </a:r>
            <a:endParaRPr lang="en-US" sz="2187" dirty="0"/>
          </a:p>
        </p:txBody>
      </p:sp>
      <p:sp>
        <p:nvSpPr>
          <p:cNvPr id="11" name="Text 6"/>
          <p:cNvSpPr/>
          <p:nvPr/>
        </p:nvSpPr>
        <p:spPr>
          <a:xfrm>
            <a:off x="5935028" y="5331143"/>
            <a:ext cx="7862173" cy="710803"/>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visualization depicts the correlation between various predictors and housing prices.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52833">
              <a:alpha val="80000"/>
            </a:srgbClr>
          </a:solidFill>
          <a:ln/>
        </p:spPr>
        <p:txBody>
          <a:bodyPr/>
          <a:lstStyle/>
          <a:p>
            <a:endParaRPr lang="en-KE"/>
          </a:p>
        </p:txBody>
      </p:sp>
      <p:sp>
        <p:nvSpPr>
          <p:cNvPr id="6" name="Text 3"/>
          <p:cNvSpPr/>
          <p:nvPr/>
        </p:nvSpPr>
        <p:spPr>
          <a:xfrm>
            <a:off x="2348389" y="2076450"/>
            <a:ext cx="446532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Model Evaluation</a:t>
            </a:r>
            <a:endParaRPr lang="en-US" sz="4374" dirty="0"/>
          </a:p>
        </p:txBody>
      </p:sp>
      <p:sp>
        <p:nvSpPr>
          <p:cNvPr id="7" name="Shape 4"/>
          <p:cNvSpPr/>
          <p:nvPr/>
        </p:nvSpPr>
        <p:spPr>
          <a:xfrm>
            <a:off x="2348389" y="3104078"/>
            <a:ext cx="3163014" cy="3048953"/>
          </a:xfrm>
          <a:prstGeom prst="roundRect">
            <a:avLst>
              <a:gd name="adj" fmla="val 2186"/>
            </a:avLst>
          </a:prstGeom>
          <a:solidFill>
            <a:srgbClr val="2F3343"/>
          </a:solidFill>
          <a:ln/>
        </p:spPr>
        <p:txBody>
          <a:bodyPr/>
          <a:lstStyle/>
          <a:p>
            <a:endParaRPr lang="en-KE"/>
          </a:p>
        </p:txBody>
      </p:sp>
      <p:sp>
        <p:nvSpPr>
          <p:cNvPr id="8" name="Text 5"/>
          <p:cNvSpPr/>
          <p:nvPr/>
        </p:nvSpPr>
        <p:spPr>
          <a:xfrm>
            <a:off x="2570559" y="3326249"/>
            <a:ext cx="2221944"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Model 1</a:t>
            </a:r>
            <a:endParaRPr lang="en-US" sz="2187" dirty="0"/>
          </a:p>
        </p:txBody>
      </p:sp>
      <p:sp>
        <p:nvSpPr>
          <p:cNvPr id="9" name="Text 6"/>
          <p:cNvSpPr/>
          <p:nvPr/>
        </p:nvSpPr>
        <p:spPr>
          <a:xfrm>
            <a:off x="2570559" y="3806666"/>
            <a:ext cx="2718673"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MAE: 0, RMSE: 0.4</a:t>
            </a:r>
            <a:endParaRPr lang="en-US" sz="1750" dirty="0"/>
          </a:p>
        </p:txBody>
      </p:sp>
      <p:sp>
        <p:nvSpPr>
          <p:cNvPr id="10" name="Shape 7"/>
          <p:cNvSpPr/>
          <p:nvPr/>
        </p:nvSpPr>
        <p:spPr>
          <a:xfrm>
            <a:off x="5733574" y="3104078"/>
            <a:ext cx="3163014" cy="3048953"/>
          </a:xfrm>
          <a:prstGeom prst="roundRect">
            <a:avLst>
              <a:gd name="adj" fmla="val 2186"/>
            </a:avLst>
          </a:prstGeom>
          <a:solidFill>
            <a:srgbClr val="2F3343"/>
          </a:solidFill>
          <a:ln/>
        </p:spPr>
        <p:txBody>
          <a:bodyPr/>
          <a:lstStyle/>
          <a:p>
            <a:endParaRPr lang="en-KE"/>
          </a:p>
        </p:txBody>
      </p:sp>
      <p:sp>
        <p:nvSpPr>
          <p:cNvPr id="11" name="Text 8"/>
          <p:cNvSpPr/>
          <p:nvPr/>
        </p:nvSpPr>
        <p:spPr>
          <a:xfrm>
            <a:off x="5955744" y="3326249"/>
            <a:ext cx="2221944"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Model 2</a:t>
            </a:r>
            <a:endParaRPr lang="en-US" sz="2187" dirty="0"/>
          </a:p>
        </p:txBody>
      </p:sp>
      <p:sp>
        <p:nvSpPr>
          <p:cNvPr id="12" name="Text 9"/>
          <p:cNvSpPr/>
          <p:nvPr/>
        </p:nvSpPr>
        <p:spPr>
          <a:xfrm>
            <a:off x="5955744" y="3806666"/>
            <a:ext cx="2718673"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MAE: 0, RMSE: 0.3</a:t>
            </a:r>
            <a:endParaRPr lang="en-US" sz="1750" dirty="0"/>
          </a:p>
        </p:txBody>
      </p:sp>
      <p:sp>
        <p:nvSpPr>
          <p:cNvPr id="13" name="Shape 10"/>
          <p:cNvSpPr/>
          <p:nvPr/>
        </p:nvSpPr>
        <p:spPr>
          <a:xfrm>
            <a:off x="9118759" y="3104078"/>
            <a:ext cx="3163014" cy="3048953"/>
          </a:xfrm>
          <a:prstGeom prst="roundRect">
            <a:avLst>
              <a:gd name="adj" fmla="val 2186"/>
            </a:avLst>
          </a:prstGeom>
          <a:solidFill>
            <a:srgbClr val="2F3343"/>
          </a:solidFill>
          <a:ln/>
        </p:spPr>
        <p:txBody>
          <a:bodyPr/>
          <a:lstStyle/>
          <a:p>
            <a:endParaRPr lang="en-KE"/>
          </a:p>
        </p:txBody>
      </p:sp>
      <p:sp>
        <p:nvSpPr>
          <p:cNvPr id="14" name="Text 11"/>
          <p:cNvSpPr/>
          <p:nvPr/>
        </p:nvSpPr>
        <p:spPr>
          <a:xfrm>
            <a:off x="9340929" y="3326249"/>
            <a:ext cx="2718673"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Final Model Evaluation</a:t>
            </a:r>
            <a:endParaRPr lang="en-US" sz="2187" dirty="0"/>
          </a:p>
        </p:txBody>
      </p:sp>
      <p:sp>
        <p:nvSpPr>
          <p:cNvPr id="15" name="Text 12"/>
          <p:cNvSpPr/>
          <p:nvPr/>
        </p:nvSpPr>
        <p:spPr>
          <a:xfrm>
            <a:off x="9340929" y="4153853"/>
            <a:ext cx="2718673" cy="1777008"/>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final model shows a Prob (F-statistic) of 0.000, indicating its statistical significance with an R-squared of 0.465.</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52833">
              <a:alpha val="80000"/>
            </a:srgbClr>
          </a:solidFill>
          <a:ln/>
        </p:spPr>
        <p:txBody>
          <a:bodyPr/>
          <a:lstStyle/>
          <a:p>
            <a:endParaRPr lang="en-KE"/>
          </a:p>
        </p:txBody>
      </p:sp>
      <p:sp>
        <p:nvSpPr>
          <p:cNvPr id="6" name="Text 3"/>
          <p:cNvSpPr/>
          <p:nvPr/>
        </p:nvSpPr>
        <p:spPr>
          <a:xfrm>
            <a:off x="2348389" y="925473"/>
            <a:ext cx="79857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Benefits of Informed Decisions</a:t>
            </a:r>
            <a:endParaRPr lang="en-US" sz="4374" dirty="0"/>
          </a:p>
        </p:txBody>
      </p:sp>
      <p:sp>
        <p:nvSpPr>
          <p:cNvPr id="7" name="Shape 4"/>
          <p:cNvSpPr/>
          <p:nvPr/>
        </p:nvSpPr>
        <p:spPr>
          <a:xfrm>
            <a:off x="2667833" y="1953101"/>
            <a:ext cx="27742" cy="5351026"/>
          </a:xfrm>
          <a:prstGeom prst="rect">
            <a:avLst/>
          </a:prstGeom>
          <a:solidFill>
            <a:srgbClr val="6EB9FC"/>
          </a:solidFill>
          <a:ln/>
        </p:spPr>
        <p:txBody>
          <a:bodyPr/>
          <a:lstStyle/>
          <a:p>
            <a:endParaRPr lang="en-KE"/>
          </a:p>
        </p:txBody>
      </p:sp>
      <p:sp>
        <p:nvSpPr>
          <p:cNvPr id="8" name="Shape 5"/>
          <p:cNvSpPr/>
          <p:nvPr/>
        </p:nvSpPr>
        <p:spPr>
          <a:xfrm>
            <a:off x="2931616" y="2362736"/>
            <a:ext cx="777597" cy="27742"/>
          </a:xfrm>
          <a:prstGeom prst="rect">
            <a:avLst/>
          </a:prstGeom>
          <a:solidFill>
            <a:srgbClr val="6EB9FC"/>
          </a:solidFill>
          <a:ln/>
        </p:spPr>
        <p:txBody>
          <a:bodyPr/>
          <a:lstStyle/>
          <a:p>
            <a:endParaRPr lang="en-KE"/>
          </a:p>
        </p:txBody>
      </p:sp>
      <p:sp>
        <p:nvSpPr>
          <p:cNvPr id="9" name="Shape 6"/>
          <p:cNvSpPr/>
          <p:nvPr/>
        </p:nvSpPr>
        <p:spPr>
          <a:xfrm>
            <a:off x="2431673" y="2126694"/>
            <a:ext cx="499943" cy="499943"/>
          </a:xfrm>
          <a:prstGeom prst="roundRect">
            <a:avLst>
              <a:gd name="adj" fmla="val 13333"/>
            </a:avLst>
          </a:prstGeom>
          <a:solidFill>
            <a:srgbClr val="2F3343"/>
          </a:solidFill>
          <a:ln/>
        </p:spPr>
        <p:txBody>
          <a:bodyPr/>
          <a:lstStyle/>
          <a:p>
            <a:endParaRPr lang="en-KE"/>
          </a:p>
        </p:txBody>
      </p:sp>
      <p:sp>
        <p:nvSpPr>
          <p:cNvPr id="10" name="Text 7"/>
          <p:cNvSpPr/>
          <p:nvPr/>
        </p:nvSpPr>
        <p:spPr>
          <a:xfrm>
            <a:off x="2620625" y="2168366"/>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11" name="Text 8"/>
          <p:cNvSpPr/>
          <p:nvPr/>
        </p:nvSpPr>
        <p:spPr>
          <a:xfrm>
            <a:off x="3903702" y="2175272"/>
            <a:ext cx="276606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Data-Driven Strategy</a:t>
            </a:r>
            <a:endParaRPr lang="en-US" sz="2187" dirty="0"/>
          </a:p>
        </p:txBody>
      </p:sp>
      <p:sp>
        <p:nvSpPr>
          <p:cNvPr id="12" name="Text 9"/>
          <p:cNvSpPr/>
          <p:nvPr/>
        </p:nvSpPr>
        <p:spPr>
          <a:xfrm>
            <a:off x="3903702" y="2655689"/>
            <a:ext cx="8378190" cy="710803"/>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Accessible comparative market analysis supports informed decisions and increases the likelihood of successful transactions.</a:t>
            </a:r>
            <a:endParaRPr lang="en-US" sz="1750" dirty="0"/>
          </a:p>
        </p:txBody>
      </p:sp>
      <p:sp>
        <p:nvSpPr>
          <p:cNvPr id="13" name="Shape 10"/>
          <p:cNvSpPr/>
          <p:nvPr/>
        </p:nvSpPr>
        <p:spPr>
          <a:xfrm>
            <a:off x="2931616" y="4220468"/>
            <a:ext cx="777597" cy="27742"/>
          </a:xfrm>
          <a:prstGeom prst="rect">
            <a:avLst/>
          </a:prstGeom>
          <a:solidFill>
            <a:srgbClr val="6EB9FC"/>
          </a:solidFill>
          <a:ln/>
        </p:spPr>
        <p:txBody>
          <a:bodyPr/>
          <a:lstStyle/>
          <a:p>
            <a:endParaRPr lang="en-KE"/>
          </a:p>
        </p:txBody>
      </p:sp>
      <p:sp>
        <p:nvSpPr>
          <p:cNvPr id="14" name="Shape 11"/>
          <p:cNvSpPr/>
          <p:nvPr/>
        </p:nvSpPr>
        <p:spPr>
          <a:xfrm>
            <a:off x="2431673" y="3984427"/>
            <a:ext cx="499943" cy="499943"/>
          </a:xfrm>
          <a:prstGeom prst="roundRect">
            <a:avLst>
              <a:gd name="adj" fmla="val 13333"/>
            </a:avLst>
          </a:prstGeom>
          <a:solidFill>
            <a:srgbClr val="2F3343"/>
          </a:solidFill>
          <a:ln/>
        </p:spPr>
        <p:txBody>
          <a:bodyPr/>
          <a:lstStyle/>
          <a:p>
            <a:endParaRPr lang="en-KE"/>
          </a:p>
        </p:txBody>
      </p:sp>
      <p:sp>
        <p:nvSpPr>
          <p:cNvPr id="15" name="Text 12"/>
          <p:cNvSpPr/>
          <p:nvPr/>
        </p:nvSpPr>
        <p:spPr>
          <a:xfrm>
            <a:off x="2593955" y="4026098"/>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6" name="Text 13"/>
          <p:cNvSpPr/>
          <p:nvPr/>
        </p:nvSpPr>
        <p:spPr>
          <a:xfrm>
            <a:off x="3903702" y="4033004"/>
            <a:ext cx="262128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Efficient Investment</a:t>
            </a:r>
            <a:endParaRPr lang="en-US" sz="2187" dirty="0"/>
          </a:p>
        </p:txBody>
      </p:sp>
      <p:sp>
        <p:nvSpPr>
          <p:cNvPr id="17" name="Text 14"/>
          <p:cNvSpPr/>
          <p:nvPr/>
        </p:nvSpPr>
        <p:spPr>
          <a:xfrm>
            <a:off x="3903702" y="4513421"/>
            <a:ext cx="8378190" cy="710803"/>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Having accurate pricing information helps investors make efficient and profitable real estate investment decisions.</a:t>
            </a:r>
            <a:endParaRPr lang="en-US" sz="1750" dirty="0"/>
          </a:p>
        </p:txBody>
      </p:sp>
      <p:sp>
        <p:nvSpPr>
          <p:cNvPr id="18" name="Shape 15"/>
          <p:cNvSpPr/>
          <p:nvPr/>
        </p:nvSpPr>
        <p:spPr>
          <a:xfrm>
            <a:off x="2931616" y="6078200"/>
            <a:ext cx="777597" cy="27742"/>
          </a:xfrm>
          <a:prstGeom prst="rect">
            <a:avLst/>
          </a:prstGeom>
          <a:solidFill>
            <a:srgbClr val="6EB9FC"/>
          </a:solidFill>
          <a:ln/>
        </p:spPr>
        <p:txBody>
          <a:bodyPr/>
          <a:lstStyle/>
          <a:p>
            <a:endParaRPr lang="en-KE"/>
          </a:p>
        </p:txBody>
      </p:sp>
      <p:sp>
        <p:nvSpPr>
          <p:cNvPr id="19" name="Shape 16"/>
          <p:cNvSpPr/>
          <p:nvPr/>
        </p:nvSpPr>
        <p:spPr>
          <a:xfrm>
            <a:off x="2431673" y="5842159"/>
            <a:ext cx="499943" cy="499943"/>
          </a:xfrm>
          <a:prstGeom prst="roundRect">
            <a:avLst>
              <a:gd name="adj" fmla="val 13333"/>
            </a:avLst>
          </a:prstGeom>
          <a:solidFill>
            <a:srgbClr val="2F3343"/>
          </a:solidFill>
          <a:ln/>
        </p:spPr>
        <p:txBody>
          <a:bodyPr/>
          <a:lstStyle/>
          <a:p>
            <a:endParaRPr lang="en-KE"/>
          </a:p>
        </p:txBody>
      </p:sp>
      <p:sp>
        <p:nvSpPr>
          <p:cNvPr id="20" name="Text 17"/>
          <p:cNvSpPr/>
          <p:nvPr/>
        </p:nvSpPr>
        <p:spPr>
          <a:xfrm>
            <a:off x="2590145" y="5883831"/>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21" name="Text 18"/>
          <p:cNvSpPr/>
          <p:nvPr/>
        </p:nvSpPr>
        <p:spPr>
          <a:xfrm>
            <a:off x="3903702" y="5890736"/>
            <a:ext cx="381000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Enhanced Market Knowledge</a:t>
            </a:r>
            <a:endParaRPr lang="en-US" sz="2187" dirty="0"/>
          </a:p>
        </p:txBody>
      </p:sp>
      <p:sp>
        <p:nvSpPr>
          <p:cNvPr id="22" name="Text 19"/>
          <p:cNvSpPr/>
          <p:nvPr/>
        </p:nvSpPr>
        <p:spPr>
          <a:xfrm>
            <a:off x="3903702" y="6371153"/>
            <a:ext cx="8378190" cy="710803"/>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Accessing data on property features and trends provides comprehensive market knowledge for all stakeholders.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871067"/>
            <a:ext cx="88620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Next Steps and Recommendations</a:t>
            </a:r>
            <a:endParaRPr lang="en-US" sz="4374" dirty="0"/>
          </a:p>
        </p:txBody>
      </p:sp>
      <p:sp>
        <p:nvSpPr>
          <p:cNvPr id="6" name="Shape 3"/>
          <p:cNvSpPr/>
          <p:nvPr/>
        </p:nvSpPr>
        <p:spPr>
          <a:xfrm>
            <a:off x="4490799" y="3072289"/>
            <a:ext cx="499943" cy="499943"/>
          </a:xfrm>
          <a:prstGeom prst="roundRect">
            <a:avLst>
              <a:gd name="adj" fmla="val 13333"/>
            </a:avLst>
          </a:prstGeom>
          <a:solidFill>
            <a:srgbClr val="2F3343"/>
          </a:solidFill>
          <a:ln/>
        </p:spPr>
        <p:txBody>
          <a:bodyPr/>
          <a:lstStyle/>
          <a:p>
            <a:endParaRPr lang="en-KE"/>
          </a:p>
        </p:txBody>
      </p:sp>
      <p:sp>
        <p:nvSpPr>
          <p:cNvPr id="7" name="Text 4"/>
          <p:cNvSpPr/>
          <p:nvPr/>
        </p:nvSpPr>
        <p:spPr>
          <a:xfrm>
            <a:off x="4679752" y="3113961"/>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8" name="Text 5"/>
          <p:cNvSpPr/>
          <p:nvPr/>
        </p:nvSpPr>
        <p:spPr>
          <a:xfrm>
            <a:off x="5212913" y="3148608"/>
            <a:ext cx="2221944"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Strategic Pricing</a:t>
            </a:r>
            <a:endParaRPr lang="en-US" sz="2187" dirty="0"/>
          </a:p>
        </p:txBody>
      </p:sp>
      <p:sp>
        <p:nvSpPr>
          <p:cNvPr id="9" name="Text 6"/>
          <p:cNvSpPr/>
          <p:nvPr/>
        </p:nvSpPr>
        <p:spPr>
          <a:xfrm>
            <a:off x="5212913" y="3629025"/>
            <a:ext cx="3820001"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Implement a precise pricing strategy based on data and market knowledge to ensure competitive advantage.</a:t>
            </a:r>
            <a:endParaRPr lang="en-US" sz="1750" dirty="0"/>
          </a:p>
        </p:txBody>
      </p:sp>
      <p:sp>
        <p:nvSpPr>
          <p:cNvPr id="10" name="Shape 7"/>
          <p:cNvSpPr/>
          <p:nvPr/>
        </p:nvSpPr>
        <p:spPr>
          <a:xfrm>
            <a:off x="9255085" y="3072289"/>
            <a:ext cx="499943" cy="499943"/>
          </a:xfrm>
          <a:prstGeom prst="roundRect">
            <a:avLst>
              <a:gd name="adj" fmla="val 13333"/>
            </a:avLst>
          </a:prstGeom>
          <a:solidFill>
            <a:srgbClr val="2F3343"/>
          </a:solidFill>
          <a:ln/>
        </p:spPr>
        <p:txBody>
          <a:bodyPr/>
          <a:lstStyle/>
          <a:p>
            <a:endParaRPr lang="en-KE"/>
          </a:p>
        </p:txBody>
      </p:sp>
      <p:sp>
        <p:nvSpPr>
          <p:cNvPr id="11" name="Text 8"/>
          <p:cNvSpPr/>
          <p:nvPr/>
        </p:nvSpPr>
        <p:spPr>
          <a:xfrm>
            <a:off x="9417368" y="3113961"/>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2" name="Text 9"/>
          <p:cNvSpPr/>
          <p:nvPr/>
        </p:nvSpPr>
        <p:spPr>
          <a:xfrm>
            <a:off x="9977199" y="3148608"/>
            <a:ext cx="261366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Continuous Analysis</a:t>
            </a:r>
            <a:endParaRPr lang="en-US" sz="2187" dirty="0"/>
          </a:p>
        </p:txBody>
      </p:sp>
      <p:sp>
        <p:nvSpPr>
          <p:cNvPr id="13" name="Text 10"/>
          <p:cNvSpPr/>
          <p:nvPr/>
        </p:nvSpPr>
        <p:spPr>
          <a:xfrm>
            <a:off x="9977199" y="3629025"/>
            <a:ext cx="3820001"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Regularly analyze market trends and data to adapt strategies and stay ahead in a dynamic real estate landscape.</a:t>
            </a:r>
            <a:endParaRPr lang="en-US" sz="1750" dirty="0"/>
          </a:p>
        </p:txBody>
      </p:sp>
      <p:sp>
        <p:nvSpPr>
          <p:cNvPr id="14" name="Shape 11"/>
          <p:cNvSpPr/>
          <p:nvPr/>
        </p:nvSpPr>
        <p:spPr>
          <a:xfrm>
            <a:off x="4490799" y="5090993"/>
            <a:ext cx="499943" cy="499943"/>
          </a:xfrm>
          <a:prstGeom prst="roundRect">
            <a:avLst>
              <a:gd name="adj" fmla="val 13333"/>
            </a:avLst>
          </a:prstGeom>
          <a:solidFill>
            <a:srgbClr val="2F3343"/>
          </a:solidFill>
          <a:ln/>
        </p:spPr>
        <p:txBody>
          <a:bodyPr/>
          <a:lstStyle/>
          <a:p>
            <a:endParaRPr lang="en-KE"/>
          </a:p>
        </p:txBody>
      </p:sp>
      <p:sp>
        <p:nvSpPr>
          <p:cNvPr id="15" name="Text 12"/>
          <p:cNvSpPr/>
          <p:nvPr/>
        </p:nvSpPr>
        <p:spPr>
          <a:xfrm>
            <a:off x="4649272" y="5132665"/>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16" name="Text 13"/>
          <p:cNvSpPr/>
          <p:nvPr/>
        </p:nvSpPr>
        <p:spPr>
          <a:xfrm>
            <a:off x="5212913" y="5167313"/>
            <a:ext cx="319278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Client-Centric Approach</a:t>
            </a:r>
            <a:endParaRPr lang="en-US" sz="2187" dirty="0"/>
          </a:p>
        </p:txBody>
      </p:sp>
      <p:sp>
        <p:nvSpPr>
          <p:cNvPr id="17" name="Text 14"/>
          <p:cNvSpPr/>
          <p:nvPr/>
        </p:nvSpPr>
        <p:spPr>
          <a:xfrm>
            <a:off x="5212913" y="5647730"/>
            <a:ext cx="8584287" cy="71080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Focus on providing personalized services tailored to the needs and preferences of potential buyers and tenants.</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4" name="Text 2"/>
          <p:cNvSpPr/>
          <p:nvPr/>
        </p:nvSpPr>
        <p:spPr>
          <a:xfrm>
            <a:off x="2348389" y="1443395"/>
            <a:ext cx="49834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Conclusions</a:t>
            </a:r>
          </a:p>
          <a:p>
            <a:pPr marL="0" indent="0">
              <a:lnSpc>
                <a:spcPts val="5468"/>
              </a:lnSpc>
              <a:buNone/>
            </a:pPr>
            <a:endParaRPr lang="en-US" sz="4374" dirty="0"/>
          </a:p>
        </p:txBody>
      </p:sp>
      <p:sp>
        <p:nvSpPr>
          <p:cNvPr id="5" name="Shape 3"/>
          <p:cNvSpPr/>
          <p:nvPr/>
        </p:nvSpPr>
        <p:spPr>
          <a:xfrm>
            <a:off x="2348389" y="2582108"/>
            <a:ext cx="4855726" cy="1990963"/>
          </a:xfrm>
          <a:prstGeom prst="roundRect">
            <a:avLst>
              <a:gd name="adj" fmla="val 3348"/>
            </a:avLst>
          </a:prstGeom>
          <a:solidFill>
            <a:srgbClr val="2F3343"/>
          </a:solidFill>
          <a:ln/>
        </p:spPr>
        <p:txBody>
          <a:bodyPr/>
          <a:lstStyle/>
          <a:p>
            <a:endParaRPr lang="en-KE"/>
          </a:p>
        </p:txBody>
      </p:sp>
      <p:sp>
        <p:nvSpPr>
          <p:cNvPr id="6" name="Text 4"/>
          <p:cNvSpPr/>
          <p:nvPr/>
        </p:nvSpPr>
        <p:spPr>
          <a:xfrm>
            <a:off x="2570559" y="2804279"/>
            <a:ext cx="233172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Runaway Inflation</a:t>
            </a:r>
            <a:endParaRPr lang="en-US" sz="2187" dirty="0"/>
          </a:p>
        </p:txBody>
      </p:sp>
      <p:sp>
        <p:nvSpPr>
          <p:cNvPr id="7" name="Text 5"/>
          <p:cNvSpPr/>
          <p:nvPr/>
        </p:nvSpPr>
        <p:spPr>
          <a:xfrm>
            <a:off x="2570559" y="3284696"/>
            <a:ext cx="4411385"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High interest rates, bank stress, and tightening liquidity are impacting investment earnings in the area.</a:t>
            </a:r>
            <a:endParaRPr lang="en-US" sz="1750" dirty="0"/>
          </a:p>
        </p:txBody>
      </p:sp>
      <p:sp>
        <p:nvSpPr>
          <p:cNvPr id="8" name="Shape 6"/>
          <p:cNvSpPr/>
          <p:nvPr/>
        </p:nvSpPr>
        <p:spPr>
          <a:xfrm>
            <a:off x="7426285" y="2582108"/>
            <a:ext cx="4855726" cy="1990963"/>
          </a:xfrm>
          <a:prstGeom prst="roundRect">
            <a:avLst>
              <a:gd name="adj" fmla="val 3348"/>
            </a:avLst>
          </a:prstGeom>
          <a:solidFill>
            <a:srgbClr val="2F3343"/>
          </a:solidFill>
          <a:ln/>
        </p:spPr>
        <p:txBody>
          <a:bodyPr/>
          <a:lstStyle/>
          <a:p>
            <a:endParaRPr lang="en-KE"/>
          </a:p>
        </p:txBody>
      </p:sp>
      <p:sp>
        <p:nvSpPr>
          <p:cNvPr id="9" name="Text 7"/>
          <p:cNvSpPr/>
          <p:nvPr/>
        </p:nvSpPr>
        <p:spPr>
          <a:xfrm>
            <a:off x="7648456" y="2804279"/>
            <a:ext cx="2221944"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Competition</a:t>
            </a:r>
            <a:endParaRPr lang="en-US" sz="2187" dirty="0"/>
          </a:p>
        </p:txBody>
      </p:sp>
      <p:sp>
        <p:nvSpPr>
          <p:cNvPr id="10" name="Text 8"/>
          <p:cNvSpPr/>
          <p:nvPr/>
        </p:nvSpPr>
        <p:spPr>
          <a:xfrm>
            <a:off x="7648456" y="3284696"/>
            <a:ext cx="4411385"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Standing out and capturing the attention of potential leads can be a challenging endeavor due to increasing competition.</a:t>
            </a:r>
            <a:endParaRPr lang="en-US" sz="1750" dirty="0"/>
          </a:p>
        </p:txBody>
      </p:sp>
      <p:sp>
        <p:nvSpPr>
          <p:cNvPr id="11" name="Shape 9"/>
          <p:cNvSpPr/>
          <p:nvPr/>
        </p:nvSpPr>
        <p:spPr>
          <a:xfrm>
            <a:off x="2348389" y="4795242"/>
            <a:ext cx="4855726" cy="1990963"/>
          </a:xfrm>
          <a:prstGeom prst="roundRect">
            <a:avLst>
              <a:gd name="adj" fmla="val 3348"/>
            </a:avLst>
          </a:prstGeom>
          <a:solidFill>
            <a:srgbClr val="2F3343"/>
          </a:solidFill>
          <a:ln/>
        </p:spPr>
        <p:txBody>
          <a:bodyPr/>
          <a:lstStyle/>
          <a:p>
            <a:endParaRPr lang="en-KE"/>
          </a:p>
        </p:txBody>
      </p:sp>
      <p:sp>
        <p:nvSpPr>
          <p:cNvPr id="12" name="Text 10"/>
          <p:cNvSpPr/>
          <p:nvPr/>
        </p:nvSpPr>
        <p:spPr>
          <a:xfrm>
            <a:off x="2570559" y="5017413"/>
            <a:ext cx="233934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Pricing Properties</a:t>
            </a:r>
            <a:endParaRPr lang="en-US" sz="2187" dirty="0"/>
          </a:p>
        </p:txBody>
      </p:sp>
      <p:sp>
        <p:nvSpPr>
          <p:cNvPr id="13" name="Text 11"/>
          <p:cNvSpPr/>
          <p:nvPr/>
        </p:nvSpPr>
        <p:spPr>
          <a:xfrm>
            <a:off x="2570559" y="5497830"/>
            <a:ext cx="4411385" cy="71080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Setting the right price for a property is crucial for a quick and profitable sale.</a:t>
            </a:r>
            <a:endParaRPr lang="en-US" sz="1750" dirty="0"/>
          </a:p>
        </p:txBody>
      </p:sp>
      <p:sp>
        <p:nvSpPr>
          <p:cNvPr id="14" name="Shape 12"/>
          <p:cNvSpPr/>
          <p:nvPr/>
        </p:nvSpPr>
        <p:spPr>
          <a:xfrm>
            <a:off x="7426285" y="4795242"/>
            <a:ext cx="4855726" cy="1990963"/>
          </a:xfrm>
          <a:prstGeom prst="roundRect">
            <a:avLst>
              <a:gd name="adj" fmla="val 3348"/>
            </a:avLst>
          </a:prstGeom>
          <a:solidFill>
            <a:srgbClr val="2F3343"/>
          </a:solidFill>
          <a:ln/>
        </p:spPr>
        <p:txBody>
          <a:bodyPr/>
          <a:lstStyle/>
          <a:p>
            <a:endParaRPr lang="en-KE"/>
          </a:p>
        </p:txBody>
      </p:sp>
      <p:sp>
        <p:nvSpPr>
          <p:cNvPr id="15" name="Text 13"/>
          <p:cNvSpPr/>
          <p:nvPr/>
        </p:nvSpPr>
        <p:spPr>
          <a:xfrm>
            <a:off x="7648456" y="5017413"/>
            <a:ext cx="2221944"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Demographics</a:t>
            </a:r>
            <a:endParaRPr lang="en-US" sz="2187" dirty="0"/>
          </a:p>
        </p:txBody>
      </p:sp>
      <p:sp>
        <p:nvSpPr>
          <p:cNvPr id="16" name="Text 14"/>
          <p:cNvSpPr/>
          <p:nvPr/>
        </p:nvSpPr>
        <p:spPr>
          <a:xfrm>
            <a:off x="7648456" y="5497830"/>
            <a:ext cx="4411385"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Change in demographics can significantly impact the real estate industry, influencing demand and market trends.</a:t>
            </a:r>
            <a:endParaRPr lang="en-US" sz="1750" dirty="0"/>
          </a:p>
        </p:txBody>
      </p:sp>
    </p:spTree>
    <p:extLst>
      <p:ext uri="{BB962C8B-B14F-4D97-AF65-F5344CB8AC3E}">
        <p14:creationId xmlns:p14="http://schemas.microsoft.com/office/powerpoint/2010/main" val="5520451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4" name="Text 2"/>
          <p:cNvSpPr/>
          <p:nvPr/>
        </p:nvSpPr>
        <p:spPr>
          <a:xfrm>
            <a:off x="3758088" y="1443395"/>
            <a:ext cx="7754461" cy="4849455"/>
          </a:xfrm>
          <a:prstGeom prst="rect">
            <a:avLst/>
          </a:prstGeom>
          <a:noFill/>
          <a:ln/>
        </p:spPr>
        <p:txBody>
          <a:bodyPr wrap="none" rtlCol="0" anchor="t"/>
          <a:lstStyle/>
          <a:p>
            <a:pPr marL="0" indent="0">
              <a:lnSpc>
                <a:spcPts val="5468"/>
              </a:lnSpc>
              <a:buNone/>
            </a:pPr>
            <a:r>
              <a:rPr lang="en-US" sz="8800" dirty="0">
                <a:solidFill>
                  <a:srgbClr val="6EB9FC"/>
                </a:solidFill>
                <a:latin typeface="Lora" pitchFamily="34" charset="0"/>
                <a:ea typeface="Lora" pitchFamily="34" charset="-122"/>
                <a:cs typeface="Lora" pitchFamily="34" charset="-120"/>
              </a:rPr>
              <a:t>THANK YOU</a:t>
            </a:r>
          </a:p>
          <a:p>
            <a:pPr marL="0" indent="0">
              <a:lnSpc>
                <a:spcPts val="5468"/>
              </a:lnSpc>
              <a:buNone/>
            </a:pPr>
            <a:endParaRPr lang="en-US" sz="4374" dirty="0"/>
          </a:p>
        </p:txBody>
      </p:sp>
    </p:spTree>
    <p:extLst>
      <p:ext uri="{BB962C8B-B14F-4D97-AF65-F5344CB8AC3E}">
        <p14:creationId xmlns:p14="http://schemas.microsoft.com/office/powerpoint/2010/main" val="3968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135023"/>
            <a:ext cx="7477601" cy="2499598"/>
          </a:xfrm>
          <a:prstGeom prst="rect">
            <a:avLst/>
          </a:prstGeom>
          <a:noFill/>
          <a:ln/>
        </p:spPr>
        <p:txBody>
          <a:bodyPr wrap="square" rtlCol="0" anchor="t"/>
          <a:lstStyle/>
          <a:p>
            <a:pPr marL="0" indent="0">
              <a:lnSpc>
                <a:spcPts val="6561"/>
              </a:lnSpc>
              <a:buNone/>
            </a:pPr>
            <a:r>
              <a:rPr lang="en-US" sz="5249" dirty="0">
                <a:solidFill>
                  <a:srgbClr val="6EB9FC"/>
                </a:solidFill>
                <a:latin typeface="Lora" pitchFamily="34" charset="0"/>
                <a:ea typeface="Lora" pitchFamily="34" charset="-122"/>
                <a:cs typeface="Lora" pitchFamily="34" charset="-120"/>
              </a:rPr>
              <a:t>Predicting House Prices in King County.</a:t>
            </a:r>
            <a:endParaRPr lang="en-US" sz="5249" dirty="0"/>
          </a:p>
        </p:txBody>
      </p:sp>
      <p:sp>
        <p:nvSpPr>
          <p:cNvPr id="6" name="Text 3"/>
          <p:cNvSpPr/>
          <p:nvPr/>
        </p:nvSpPr>
        <p:spPr>
          <a:xfrm>
            <a:off x="6319599" y="3967877"/>
            <a:ext cx="7477601" cy="2487811"/>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main goal of this project is to create a model that can predict and estimate house prices in King County, Washington, USA, using various property features. The objective is to provide useful information through a comparative market analysis, which can benefit real estate analysts, investors, data scientists, machine learning practitioners, financial institutions, potential home buyers, and prospective tenants, giving them the ability to make informed decisions. The dataset used for this project is the King County House dataset.</a:t>
            </a:r>
            <a:endParaRPr lang="en-US" sz="1750" dirty="0"/>
          </a:p>
        </p:txBody>
      </p:sp>
      <p:sp>
        <p:nvSpPr>
          <p:cNvPr id="9" name="Text 5"/>
          <p:cNvSpPr/>
          <p:nvPr/>
        </p:nvSpPr>
        <p:spPr>
          <a:xfrm>
            <a:off x="6786086" y="6705600"/>
            <a:ext cx="1927860"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4" name="Text 2"/>
          <p:cNvSpPr/>
          <p:nvPr/>
        </p:nvSpPr>
        <p:spPr>
          <a:xfrm>
            <a:off x="2348389" y="1108829"/>
            <a:ext cx="979170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Challenges in the Real Estate Industry</a:t>
            </a:r>
            <a:endParaRPr lang="en-US" sz="4374" dirty="0"/>
          </a:p>
        </p:txBody>
      </p:sp>
      <p:sp>
        <p:nvSpPr>
          <p:cNvPr id="5" name="Shape 3"/>
          <p:cNvSpPr/>
          <p:nvPr/>
        </p:nvSpPr>
        <p:spPr>
          <a:xfrm>
            <a:off x="2348389" y="2421136"/>
            <a:ext cx="499943" cy="499943"/>
          </a:xfrm>
          <a:prstGeom prst="roundRect">
            <a:avLst>
              <a:gd name="adj" fmla="val 13333"/>
            </a:avLst>
          </a:prstGeom>
          <a:solidFill>
            <a:srgbClr val="2F3343"/>
          </a:solidFill>
          <a:ln/>
        </p:spPr>
        <p:txBody>
          <a:bodyPr/>
          <a:lstStyle/>
          <a:p>
            <a:endParaRPr lang="en-KE"/>
          </a:p>
        </p:txBody>
      </p:sp>
      <p:sp>
        <p:nvSpPr>
          <p:cNvPr id="6" name="Text 4"/>
          <p:cNvSpPr/>
          <p:nvPr/>
        </p:nvSpPr>
        <p:spPr>
          <a:xfrm>
            <a:off x="2537341" y="2462808"/>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7" name="Text 5"/>
          <p:cNvSpPr/>
          <p:nvPr/>
        </p:nvSpPr>
        <p:spPr>
          <a:xfrm>
            <a:off x="3070503" y="2497455"/>
            <a:ext cx="4133612"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Runaway Inflation and Interest Rates</a:t>
            </a:r>
            <a:endParaRPr lang="en-US" sz="2187" dirty="0"/>
          </a:p>
        </p:txBody>
      </p:sp>
      <p:sp>
        <p:nvSpPr>
          <p:cNvPr id="8" name="Text 6"/>
          <p:cNvSpPr/>
          <p:nvPr/>
        </p:nvSpPr>
        <p:spPr>
          <a:xfrm>
            <a:off x="3070503" y="3325058"/>
            <a:ext cx="4133612" cy="1777008"/>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interplay of factors such as runaway inflation, high interest rates, and bank stress is limiting consumer purchasing power, negatively affecting investment earnings in the area.</a:t>
            </a:r>
            <a:endParaRPr lang="en-US" sz="1750" dirty="0"/>
          </a:p>
        </p:txBody>
      </p:sp>
      <p:sp>
        <p:nvSpPr>
          <p:cNvPr id="9" name="Shape 7"/>
          <p:cNvSpPr/>
          <p:nvPr/>
        </p:nvSpPr>
        <p:spPr>
          <a:xfrm>
            <a:off x="7426285" y="2421136"/>
            <a:ext cx="499943" cy="499943"/>
          </a:xfrm>
          <a:prstGeom prst="roundRect">
            <a:avLst>
              <a:gd name="adj" fmla="val 13333"/>
            </a:avLst>
          </a:prstGeom>
          <a:solidFill>
            <a:srgbClr val="2F3343"/>
          </a:solidFill>
          <a:ln/>
        </p:spPr>
        <p:txBody>
          <a:bodyPr/>
          <a:lstStyle/>
          <a:p>
            <a:endParaRPr lang="en-KE"/>
          </a:p>
        </p:txBody>
      </p:sp>
      <p:sp>
        <p:nvSpPr>
          <p:cNvPr id="10" name="Text 8"/>
          <p:cNvSpPr/>
          <p:nvPr/>
        </p:nvSpPr>
        <p:spPr>
          <a:xfrm>
            <a:off x="7588568" y="2462808"/>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1" name="Text 9"/>
          <p:cNvSpPr/>
          <p:nvPr/>
        </p:nvSpPr>
        <p:spPr>
          <a:xfrm>
            <a:off x="8148399" y="2497455"/>
            <a:ext cx="266700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Intense Competition</a:t>
            </a:r>
            <a:endParaRPr lang="en-US" sz="2187" dirty="0"/>
          </a:p>
        </p:txBody>
      </p:sp>
      <p:sp>
        <p:nvSpPr>
          <p:cNvPr id="12" name="Text 10"/>
          <p:cNvSpPr/>
          <p:nvPr/>
        </p:nvSpPr>
        <p:spPr>
          <a:xfrm>
            <a:off x="8148399" y="2977872"/>
            <a:ext cx="4133612" cy="1421606"/>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ever-increasing competition in the industry poses challenges in standing out and capturing the attention of potential leads.</a:t>
            </a:r>
            <a:endParaRPr lang="en-US" sz="1750" dirty="0"/>
          </a:p>
        </p:txBody>
      </p:sp>
      <p:sp>
        <p:nvSpPr>
          <p:cNvPr id="13" name="Shape 11"/>
          <p:cNvSpPr/>
          <p:nvPr/>
        </p:nvSpPr>
        <p:spPr>
          <a:xfrm>
            <a:off x="2348389" y="5497830"/>
            <a:ext cx="499943" cy="499943"/>
          </a:xfrm>
          <a:prstGeom prst="roundRect">
            <a:avLst>
              <a:gd name="adj" fmla="val 13333"/>
            </a:avLst>
          </a:prstGeom>
          <a:solidFill>
            <a:srgbClr val="2F3343"/>
          </a:solidFill>
          <a:ln/>
        </p:spPr>
        <p:txBody>
          <a:bodyPr/>
          <a:lstStyle/>
          <a:p>
            <a:endParaRPr lang="en-KE"/>
          </a:p>
        </p:txBody>
      </p:sp>
      <p:sp>
        <p:nvSpPr>
          <p:cNvPr id="14" name="Text 12"/>
          <p:cNvSpPr/>
          <p:nvPr/>
        </p:nvSpPr>
        <p:spPr>
          <a:xfrm>
            <a:off x="2506861" y="5539502"/>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15" name="Text 13"/>
          <p:cNvSpPr/>
          <p:nvPr/>
        </p:nvSpPr>
        <p:spPr>
          <a:xfrm>
            <a:off x="3070503" y="5574149"/>
            <a:ext cx="314706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Precise Property Pricing</a:t>
            </a:r>
            <a:endParaRPr lang="en-US" sz="2187" dirty="0"/>
          </a:p>
        </p:txBody>
      </p:sp>
      <p:sp>
        <p:nvSpPr>
          <p:cNvPr id="16" name="Text 14"/>
          <p:cNvSpPr/>
          <p:nvPr/>
        </p:nvSpPr>
        <p:spPr>
          <a:xfrm>
            <a:off x="3070503" y="6054566"/>
            <a:ext cx="4133612"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Setting the right price from the beginning is crucial for a property to sell quickly and profitably.</a:t>
            </a:r>
            <a:endParaRPr lang="en-US" sz="1750" dirty="0"/>
          </a:p>
        </p:txBody>
      </p:sp>
      <p:sp>
        <p:nvSpPr>
          <p:cNvPr id="17" name="Shape 15"/>
          <p:cNvSpPr/>
          <p:nvPr/>
        </p:nvSpPr>
        <p:spPr>
          <a:xfrm>
            <a:off x="7426285" y="5497830"/>
            <a:ext cx="499943" cy="499943"/>
          </a:xfrm>
          <a:prstGeom prst="roundRect">
            <a:avLst>
              <a:gd name="adj" fmla="val 13333"/>
            </a:avLst>
          </a:prstGeom>
          <a:solidFill>
            <a:srgbClr val="2F3343"/>
          </a:solidFill>
          <a:ln/>
        </p:spPr>
        <p:txBody>
          <a:bodyPr/>
          <a:lstStyle/>
          <a:p>
            <a:endParaRPr lang="en-KE"/>
          </a:p>
        </p:txBody>
      </p:sp>
      <p:sp>
        <p:nvSpPr>
          <p:cNvPr id="18" name="Text 16"/>
          <p:cNvSpPr/>
          <p:nvPr/>
        </p:nvSpPr>
        <p:spPr>
          <a:xfrm>
            <a:off x="7584758" y="5539502"/>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4</a:t>
            </a:r>
            <a:endParaRPr lang="en-US" sz="2624" dirty="0"/>
          </a:p>
        </p:txBody>
      </p:sp>
      <p:sp>
        <p:nvSpPr>
          <p:cNvPr id="19" name="Text 17"/>
          <p:cNvSpPr/>
          <p:nvPr/>
        </p:nvSpPr>
        <p:spPr>
          <a:xfrm>
            <a:off x="8148399" y="5574149"/>
            <a:ext cx="255270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Demographic Shifts</a:t>
            </a:r>
            <a:endParaRPr lang="en-US" sz="2187" dirty="0"/>
          </a:p>
        </p:txBody>
      </p:sp>
      <p:sp>
        <p:nvSpPr>
          <p:cNvPr id="20" name="Text 18"/>
          <p:cNvSpPr/>
          <p:nvPr/>
        </p:nvSpPr>
        <p:spPr>
          <a:xfrm>
            <a:off x="8148399" y="6054566"/>
            <a:ext cx="4133612"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Changes in population characteristics significantly influence demand, preferred locations, and overall market trends.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4" name="Text 2"/>
          <p:cNvSpPr/>
          <p:nvPr/>
        </p:nvSpPr>
        <p:spPr>
          <a:xfrm>
            <a:off x="2348389" y="1331476"/>
            <a:ext cx="9933503" cy="1388745"/>
          </a:xfrm>
          <a:prstGeom prst="rect">
            <a:avLst/>
          </a:prstGeom>
          <a:noFill/>
          <a:ln/>
        </p:spPr>
        <p:txBody>
          <a:bodyPr wrap="squar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Stakeholders in the Real Estate Industry</a:t>
            </a:r>
            <a:endParaRPr lang="en-US" sz="4374" dirty="0"/>
          </a:p>
        </p:txBody>
      </p:sp>
      <p:pic>
        <p:nvPicPr>
          <p:cNvPr id="5" name="Image 0" descr="preencoded.png"/>
          <p:cNvPicPr>
            <a:picLocks noChangeAspect="1"/>
          </p:cNvPicPr>
          <p:nvPr/>
        </p:nvPicPr>
        <p:blipFill>
          <a:blip r:embed="rId3"/>
          <a:stretch>
            <a:fillRect/>
          </a:stretch>
        </p:blipFill>
        <p:spPr>
          <a:xfrm>
            <a:off x="2348389" y="3164562"/>
            <a:ext cx="3088958" cy="1909048"/>
          </a:xfrm>
          <a:prstGeom prst="rect">
            <a:avLst/>
          </a:prstGeom>
        </p:spPr>
      </p:pic>
      <p:sp>
        <p:nvSpPr>
          <p:cNvPr id="6" name="Text 3"/>
          <p:cNvSpPr/>
          <p:nvPr/>
        </p:nvSpPr>
        <p:spPr>
          <a:xfrm>
            <a:off x="2348389" y="5351264"/>
            <a:ext cx="259080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Real Estate Analysts</a:t>
            </a:r>
            <a:endParaRPr lang="en-US" sz="2187" dirty="0"/>
          </a:p>
        </p:txBody>
      </p:sp>
      <p:sp>
        <p:nvSpPr>
          <p:cNvPr id="7" name="Text 4"/>
          <p:cNvSpPr/>
          <p:nvPr/>
        </p:nvSpPr>
        <p:spPr>
          <a:xfrm>
            <a:off x="2348389" y="5831681"/>
            <a:ext cx="3088958" cy="1066205"/>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They provide valuable insights and analysis to support decision-making processes.</a:t>
            </a:r>
            <a:endParaRPr lang="en-US" sz="1750" dirty="0"/>
          </a:p>
        </p:txBody>
      </p:sp>
      <p:pic>
        <p:nvPicPr>
          <p:cNvPr id="8" name="Image 1" descr="preencoded.png"/>
          <p:cNvPicPr>
            <a:picLocks noChangeAspect="1"/>
          </p:cNvPicPr>
          <p:nvPr/>
        </p:nvPicPr>
        <p:blipFill>
          <a:blip r:embed="rId4"/>
          <a:stretch>
            <a:fillRect/>
          </a:stretch>
        </p:blipFill>
        <p:spPr>
          <a:xfrm>
            <a:off x="5770602" y="3164562"/>
            <a:ext cx="3088958" cy="1909048"/>
          </a:xfrm>
          <a:prstGeom prst="rect">
            <a:avLst/>
          </a:prstGeom>
        </p:spPr>
      </p:pic>
      <p:sp>
        <p:nvSpPr>
          <p:cNvPr id="9" name="Text 5"/>
          <p:cNvSpPr/>
          <p:nvPr/>
        </p:nvSpPr>
        <p:spPr>
          <a:xfrm>
            <a:off x="5770602" y="5351264"/>
            <a:ext cx="270510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Real Estate Investors</a:t>
            </a:r>
            <a:endParaRPr lang="en-US" sz="2187" dirty="0"/>
          </a:p>
        </p:txBody>
      </p:sp>
      <p:sp>
        <p:nvSpPr>
          <p:cNvPr id="10" name="Text 6"/>
          <p:cNvSpPr/>
          <p:nvPr/>
        </p:nvSpPr>
        <p:spPr>
          <a:xfrm>
            <a:off x="5770602" y="5831681"/>
            <a:ext cx="3088958" cy="1066205"/>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Individuals or institutions who invest in real estate to generate income.</a:t>
            </a:r>
            <a:endParaRPr lang="en-US" sz="1750" dirty="0"/>
          </a:p>
        </p:txBody>
      </p:sp>
      <p:pic>
        <p:nvPicPr>
          <p:cNvPr id="11" name="Image 2" descr="preencoded.png"/>
          <p:cNvPicPr>
            <a:picLocks noChangeAspect="1"/>
          </p:cNvPicPr>
          <p:nvPr/>
        </p:nvPicPr>
        <p:blipFill>
          <a:blip r:embed="rId5"/>
          <a:stretch>
            <a:fillRect/>
          </a:stretch>
        </p:blipFill>
        <p:spPr>
          <a:xfrm>
            <a:off x="9192816" y="3164562"/>
            <a:ext cx="3089077" cy="1909167"/>
          </a:xfrm>
          <a:prstGeom prst="rect">
            <a:avLst/>
          </a:prstGeom>
        </p:spPr>
      </p:pic>
      <p:sp>
        <p:nvSpPr>
          <p:cNvPr id="12" name="Text 7"/>
          <p:cNvSpPr/>
          <p:nvPr/>
        </p:nvSpPr>
        <p:spPr>
          <a:xfrm>
            <a:off x="9192816" y="5351383"/>
            <a:ext cx="240030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Real Estate Agents</a:t>
            </a:r>
            <a:endParaRPr lang="en-US" sz="2187" dirty="0"/>
          </a:p>
        </p:txBody>
      </p:sp>
      <p:sp>
        <p:nvSpPr>
          <p:cNvPr id="13" name="Text 8"/>
          <p:cNvSpPr/>
          <p:nvPr/>
        </p:nvSpPr>
        <p:spPr>
          <a:xfrm>
            <a:off x="9192816" y="5831800"/>
            <a:ext cx="3089077" cy="1066205"/>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They facilitate property transactions between buyers and sellers.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4" name="Text 2"/>
          <p:cNvSpPr/>
          <p:nvPr/>
        </p:nvSpPr>
        <p:spPr>
          <a:xfrm>
            <a:off x="2348389" y="2572107"/>
            <a:ext cx="52044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Data Understanding</a:t>
            </a:r>
            <a:endParaRPr lang="en-US" sz="4374" dirty="0"/>
          </a:p>
        </p:txBody>
      </p:sp>
      <p:sp>
        <p:nvSpPr>
          <p:cNvPr id="5" name="Text 3"/>
          <p:cNvSpPr/>
          <p:nvPr/>
        </p:nvSpPr>
        <p:spPr>
          <a:xfrm>
            <a:off x="2348389" y="3821906"/>
            <a:ext cx="2221944"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Dataset</a:t>
            </a:r>
            <a:endParaRPr lang="en-US" sz="2187" dirty="0"/>
          </a:p>
        </p:txBody>
      </p:sp>
      <p:sp>
        <p:nvSpPr>
          <p:cNvPr id="6" name="Text 4"/>
          <p:cNvSpPr/>
          <p:nvPr/>
        </p:nvSpPr>
        <p:spPr>
          <a:xfrm>
            <a:off x="2348389" y="4391263"/>
            <a:ext cx="2949416"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King County House Sales dataset with 20 columns and over 21500 records.</a:t>
            </a:r>
            <a:endParaRPr lang="en-US" sz="1750" dirty="0"/>
          </a:p>
        </p:txBody>
      </p:sp>
      <p:sp>
        <p:nvSpPr>
          <p:cNvPr id="7" name="Text 5"/>
          <p:cNvSpPr/>
          <p:nvPr/>
        </p:nvSpPr>
        <p:spPr>
          <a:xfrm>
            <a:off x="5847398" y="3821906"/>
            <a:ext cx="233172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Selected Columns</a:t>
            </a:r>
            <a:endParaRPr lang="en-US" sz="2187" dirty="0"/>
          </a:p>
        </p:txBody>
      </p:sp>
      <p:sp>
        <p:nvSpPr>
          <p:cNvPr id="8" name="Text 6"/>
          <p:cNvSpPr/>
          <p:nvPr/>
        </p:nvSpPr>
        <p:spPr>
          <a:xfrm>
            <a:off x="5847398" y="4391263"/>
            <a:ext cx="2949416"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Price, bedrooms, bathrooms, sqft living, condition, yr built, sell yr, house age.</a:t>
            </a:r>
            <a:endParaRPr lang="en-US" sz="1750" dirty="0"/>
          </a:p>
        </p:txBody>
      </p:sp>
      <p:sp>
        <p:nvSpPr>
          <p:cNvPr id="9" name="Text 7"/>
          <p:cNvSpPr/>
          <p:nvPr/>
        </p:nvSpPr>
        <p:spPr>
          <a:xfrm>
            <a:off x="9346406" y="3821906"/>
            <a:ext cx="259842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Statistical Summary</a:t>
            </a:r>
            <a:endParaRPr lang="en-US" sz="2187" dirty="0"/>
          </a:p>
        </p:txBody>
      </p:sp>
      <p:sp>
        <p:nvSpPr>
          <p:cNvPr id="10" name="Text 8"/>
          <p:cNvSpPr/>
          <p:nvPr/>
        </p:nvSpPr>
        <p:spPr>
          <a:xfrm>
            <a:off x="9346406" y="4391263"/>
            <a:ext cx="2949416"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Mean house price: USD 540297. No missing values. Standard deviation: USD 367368.</a:t>
            </a:r>
            <a:endParaRPr lang="en-US" sz="1750" dirty="0"/>
          </a:p>
        </p:txBody>
      </p:sp>
    </p:spTree>
    <p:extLst>
      <p:ext uri="{BB962C8B-B14F-4D97-AF65-F5344CB8AC3E}">
        <p14:creationId xmlns:p14="http://schemas.microsoft.com/office/powerpoint/2010/main" val="2170464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348389" y="4269105"/>
            <a:ext cx="52501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Feature Engineering</a:t>
            </a:r>
            <a:endParaRPr lang="en-US" sz="4374" dirty="0"/>
          </a:p>
        </p:txBody>
      </p:sp>
      <p:sp>
        <p:nvSpPr>
          <p:cNvPr id="6" name="Shape 3"/>
          <p:cNvSpPr/>
          <p:nvPr/>
        </p:nvSpPr>
        <p:spPr>
          <a:xfrm>
            <a:off x="2348389" y="5470327"/>
            <a:ext cx="499943" cy="499943"/>
          </a:xfrm>
          <a:prstGeom prst="roundRect">
            <a:avLst>
              <a:gd name="adj" fmla="val 13333"/>
            </a:avLst>
          </a:prstGeom>
          <a:solidFill>
            <a:srgbClr val="2F3343"/>
          </a:solidFill>
          <a:ln/>
        </p:spPr>
        <p:txBody>
          <a:bodyPr/>
          <a:lstStyle/>
          <a:p>
            <a:endParaRPr lang="en-KE"/>
          </a:p>
        </p:txBody>
      </p:sp>
      <p:sp>
        <p:nvSpPr>
          <p:cNvPr id="7" name="Text 4"/>
          <p:cNvSpPr/>
          <p:nvPr/>
        </p:nvSpPr>
        <p:spPr>
          <a:xfrm>
            <a:off x="2537341" y="5511998"/>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8" name="Text 5"/>
          <p:cNvSpPr/>
          <p:nvPr/>
        </p:nvSpPr>
        <p:spPr>
          <a:xfrm>
            <a:off x="3070503" y="5546646"/>
            <a:ext cx="2221944"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Date Conversion</a:t>
            </a:r>
            <a:endParaRPr lang="en-US" sz="2187" dirty="0"/>
          </a:p>
        </p:txBody>
      </p:sp>
      <p:sp>
        <p:nvSpPr>
          <p:cNvPr id="9" name="Text 6"/>
          <p:cNvSpPr/>
          <p:nvPr/>
        </p:nvSpPr>
        <p:spPr>
          <a:xfrm>
            <a:off x="3070503" y="6027063"/>
            <a:ext cx="4133612" cy="71080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Converting date to datetime format and extracting the year for sell year.</a:t>
            </a:r>
            <a:endParaRPr lang="en-US" sz="1750" dirty="0"/>
          </a:p>
        </p:txBody>
      </p:sp>
      <p:sp>
        <p:nvSpPr>
          <p:cNvPr id="10" name="Shape 7"/>
          <p:cNvSpPr/>
          <p:nvPr/>
        </p:nvSpPr>
        <p:spPr>
          <a:xfrm>
            <a:off x="7426285" y="5470327"/>
            <a:ext cx="499943" cy="499943"/>
          </a:xfrm>
          <a:prstGeom prst="roundRect">
            <a:avLst>
              <a:gd name="adj" fmla="val 13333"/>
            </a:avLst>
          </a:prstGeom>
          <a:solidFill>
            <a:srgbClr val="2F3343"/>
          </a:solidFill>
          <a:ln/>
        </p:spPr>
        <p:txBody>
          <a:bodyPr/>
          <a:lstStyle/>
          <a:p>
            <a:endParaRPr lang="en-KE"/>
          </a:p>
        </p:txBody>
      </p:sp>
      <p:sp>
        <p:nvSpPr>
          <p:cNvPr id="11" name="Text 8"/>
          <p:cNvSpPr/>
          <p:nvPr/>
        </p:nvSpPr>
        <p:spPr>
          <a:xfrm>
            <a:off x="7588568" y="5511998"/>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2" name="Text 9"/>
          <p:cNvSpPr/>
          <p:nvPr/>
        </p:nvSpPr>
        <p:spPr>
          <a:xfrm>
            <a:off x="8148399" y="5546646"/>
            <a:ext cx="268986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Categorical Columns</a:t>
            </a:r>
            <a:endParaRPr lang="en-US" sz="2187" dirty="0"/>
          </a:p>
        </p:txBody>
      </p:sp>
      <p:sp>
        <p:nvSpPr>
          <p:cNvPr id="13" name="Text 10"/>
          <p:cNvSpPr/>
          <p:nvPr/>
        </p:nvSpPr>
        <p:spPr>
          <a:xfrm>
            <a:off x="8148399" y="6027063"/>
            <a:ext cx="4133612" cy="71080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Encoding categorical columns for the linear regression model.</a:t>
            </a:r>
            <a:endParaRPr lang="en-US" sz="1750" dirty="0"/>
          </a:p>
        </p:txBody>
      </p:sp>
    </p:spTree>
    <p:extLst>
      <p:ext uri="{BB962C8B-B14F-4D97-AF65-F5344CB8AC3E}">
        <p14:creationId xmlns:p14="http://schemas.microsoft.com/office/powerpoint/2010/main" val="2731987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1458516"/>
            <a:ext cx="48996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Univariate Analysis</a:t>
            </a:r>
            <a:endParaRPr lang="en-US" sz="4374" dirty="0"/>
          </a:p>
        </p:txBody>
      </p:sp>
      <p:sp>
        <p:nvSpPr>
          <p:cNvPr id="6" name="Shape 3"/>
          <p:cNvSpPr/>
          <p:nvPr/>
        </p:nvSpPr>
        <p:spPr>
          <a:xfrm>
            <a:off x="1152644" y="2486144"/>
            <a:ext cx="27742" cy="4284821"/>
          </a:xfrm>
          <a:prstGeom prst="rect">
            <a:avLst/>
          </a:prstGeom>
          <a:solidFill>
            <a:srgbClr val="6EB9FC"/>
          </a:solidFill>
          <a:ln/>
        </p:spPr>
        <p:txBody>
          <a:bodyPr/>
          <a:lstStyle/>
          <a:p>
            <a:endParaRPr lang="en-KE"/>
          </a:p>
        </p:txBody>
      </p:sp>
      <p:sp>
        <p:nvSpPr>
          <p:cNvPr id="7" name="Shape 4"/>
          <p:cNvSpPr/>
          <p:nvPr/>
        </p:nvSpPr>
        <p:spPr>
          <a:xfrm>
            <a:off x="1416427" y="2895779"/>
            <a:ext cx="777597" cy="27742"/>
          </a:xfrm>
          <a:prstGeom prst="rect">
            <a:avLst/>
          </a:prstGeom>
          <a:solidFill>
            <a:srgbClr val="6EB9FC"/>
          </a:solidFill>
          <a:ln/>
        </p:spPr>
        <p:txBody>
          <a:bodyPr/>
          <a:lstStyle/>
          <a:p>
            <a:endParaRPr lang="en-KE"/>
          </a:p>
        </p:txBody>
      </p:sp>
      <p:sp>
        <p:nvSpPr>
          <p:cNvPr id="8" name="Shape 5"/>
          <p:cNvSpPr/>
          <p:nvPr/>
        </p:nvSpPr>
        <p:spPr>
          <a:xfrm>
            <a:off x="916484" y="2659737"/>
            <a:ext cx="499943" cy="499943"/>
          </a:xfrm>
          <a:prstGeom prst="roundRect">
            <a:avLst>
              <a:gd name="adj" fmla="val 13333"/>
            </a:avLst>
          </a:prstGeom>
          <a:solidFill>
            <a:srgbClr val="2F3343"/>
          </a:solidFill>
          <a:ln/>
        </p:spPr>
        <p:txBody>
          <a:bodyPr/>
          <a:lstStyle/>
          <a:p>
            <a:endParaRPr lang="en-KE"/>
          </a:p>
        </p:txBody>
      </p:sp>
      <p:sp>
        <p:nvSpPr>
          <p:cNvPr id="9" name="Text 6"/>
          <p:cNvSpPr/>
          <p:nvPr/>
        </p:nvSpPr>
        <p:spPr>
          <a:xfrm>
            <a:off x="1105436" y="2701409"/>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10" name="Text 7"/>
          <p:cNvSpPr/>
          <p:nvPr/>
        </p:nvSpPr>
        <p:spPr>
          <a:xfrm>
            <a:off x="2388513" y="2708315"/>
            <a:ext cx="2221944"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Histogram</a:t>
            </a:r>
            <a:endParaRPr lang="en-US" sz="2187" dirty="0"/>
          </a:p>
        </p:txBody>
      </p:sp>
      <p:sp>
        <p:nvSpPr>
          <p:cNvPr id="11" name="Text 8"/>
          <p:cNvSpPr/>
          <p:nvPr/>
        </p:nvSpPr>
        <p:spPr>
          <a:xfrm>
            <a:off x="2388513" y="3188732"/>
            <a:ext cx="7751088" cy="355402"/>
          </a:xfrm>
          <a:prstGeom prst="rect">
            <a:avLst/>
          </a:prstGeom>
          <a:noFill/>
          <a:ln/>
        </p:spPr>
        <p:txBody>
          <a:bodyPr wrap="non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Shows positively skewed distribution of house prices.</a:t>
            </a:r>
            <a:endParaRPr lang="en-US" sz="1750" dirty="0"/>
          </a:p>
        </p:txBody>
      </p:sp>
      <p:sp>
        <p:nvSpPr>
          <p:cNvPr id="12" name="Shape 9"/>
          <p:cNvSpPr/>
          <p:nvPr/>
        </p:nvSpPr>
        <p:spPr>
          <a:xfrm>
            <a:off x="1416427" y="4398109"/>
            <a:ext cx="777597" cy="27742"/>
          </a:xfrm>
          <a:prstGeom prst="rect">
            <a:avLst/>
          </a:prstGeom>
          <a:solidFill>
            <a:srgbClr val="6EB9FC"/>
          </a:solidFill>
          <a:ln/>
        </p:spPr>
        <p:txBody>
          <a:bodyPr/>
          <a:lstStyle/>
          <a:p>
            <a:endParaRPr lang="en-KE"/>
          </a:p>
        </p:txBody>
      </p:sp>
      <p:sp>
        <p:nvSpPr>
          <p:cNvPr id="13" name="Shape 10"/>
          <p:cNvSpPr/>
          <p:nvPr/>
        </p:nvSpPr>
        <p:spPr>
          <a:xfrm>
            <a:off x="916484" y="4162068"/>
            <a:ext cx="499943" cy="499943"/>
          </a:xfrm>
          <a:prstGeom prst="roundRect">
            <a:avLst>
              <a:gd name="adj" fmla="val 13333"/>
            </a:avLst>
          </a:prstGeom>
          <a:solidFill>
            <a:srgbClr val="2F3343"/>
          </a:solidFill>
          <a:ln/>
        </p:spPr>
        <p:txBody>
          <a:bodyPr/>
          <a:lstStyle/>
          <a:p>
            <a:endParaRPr lang="en-KE"/>
          </a:p>
        </p:txBody>
      </p:sp>
      <p:sp>
        <p:nvSpPr>
          <p:cNvPr id="14" name="Text 11"/>
          <p:cNvSpPr/>
          <p:nvPr/>
        </p:nvSpPr>
        <p:spPr>
          <a:xfrm>
            <a:off x="1078766" y="4203740"/>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5" name="Text 12"/>
          <p:cNvSpPr/>
          <p:nvPr/>
        </p:nvSpPr>
        <p:spPr>
          <a:xfrm>
            <a:off x="2388513" y="4210645"/>
            <a:ext cx="250698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Summary Statistics</a:t>
            </a:r>
            <a:endParaRPr lang="en-US" sz="2187" dirty="0"/>
          </a:p>
        </p:txBody>
      </p:sp>
      <p:sp>
        <p:nvSpPr>
          <p:cNvPr id="16" name="Text 13"/>
          <p:cNvSpPr/>
          <p:nvPr/>
        </p:nvSpPr>
        <p:spPr>
          <a:xfrm>
            <a:off x="2388513" y="4691063"/>
            <a:ext cx="7751088" cy="355402"/>
          </a:xfrm>
          <a:prstGeom prst="rect">
            <a:avLst/>
          </a:prstGeom>
          <a:noFill/>
          <a:ln/>
        </p:spPr>
        <p:txBody>
          <a:bodyPr wrap="non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Provides details on distribution of price and variability around the mean.</a:t>
            </a:r>
            <a:endParaRPr lang="en-US" sz="1750" dirty="0"/>
          </a:p>
        </p:txBody>
      </p:sp>
      <p:sp>
        <p:nvSpPr>
          <p:cNvPr id="17" name="Shape 14"/>
          <p:cNvSpPr/>
          <p:nvPr/>
        </p:nvSpPr>
        <p:spPr>
          <a:xfrm>
            <a:off x="1416427" y="5900440"/>
            <a:ext cx="777597" cy="27742"/>
          </a:xfrm>
          <a:prstGeom prst="rect">
            <a:avLst/>
          </a:prstGeom>
          <a:solidFill>
            <a:srgbClr val="6EB9FC"/>
          </a:solidFill>
          <a:ln/>
        </p:spPr>
        <p:txBody>
          <a:bodyPr/>
          <a:lstStyle/>
          <a:p>
            <a:endParaRPr lang="en-KE"/>
          </a:p>
        </p:txBody>
      </p:sp>
      <p:sp>
        <p:nvSpPr>
          <p:cNvPr id="18" name="Shape 15"/>
          <p:cNvSpPr/>
          <p:nvPr/>
        </p:nvSpPr>
        <p:spPr>
          <a:xfrm>
            <a:off x="916484" y="5664398"/>
            <a:ext cx="499943" cy="499943"/>
          </a:xfrm>
          <a:prstGeom prst="roundRect">
            <a:avLst>
              <a:gd name="adj" fmla="val 13333"/>
            </a:avLst>
          </a:prstGeom>
          <a:solidFill>
            <a:srgbClr val="2F3343"/>
          </a:solidFill>
          <a:ln/>
        </p:spPr>
        <p:txBody>
          <a:bodyPr/>
          <a:lstStyle/>
          <a:p>
            <a:endParaRPr lang="en-KE"/>
          </a:p>
        </p:txBody>
      </p:sp>
      <p:sp>
        <p:nvSpPr>
          <p:cNvPr id="19" name="Text 16"/>
          <p:cNvSpPr/>
          <p:nvPr/>
        </p:nvSpPr>
        <p:spPr>
          <a:xfrm>
            <a:off x="1074956" y="5706070"/>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20" name="Text 17"/>
          <p:cNvSpPr/>
          <p:nvPr/>
        </p:nvSpPr>
        <p:spPr>
          <a:xfrm>
            <a:off x="2388513" y="5712976"/>
            <a:ext cx="2221944"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Box Plot</a:t>
            </a:r>
            <a:endParaRPr lang="en-US" sz="2187" dirty="0"/>
          </a:p>
        </p:txBody>
      </p:sp>
      <p:sp>
        <p:nvSpPr>
          <p:cNvPr id="21" name="Text 18"/>
          <p:cNvSpPr/>
          <p:nvPr/>
        </p:nvSpPr>
        <p:spPr>
          <a:xfrm>
            <a:off x="2388513" y="6193393"/>
            <a:ext cx="7751088" cy="355402"/>
          </a:xfrm>
          <a:prstGeom prst="rect">
            <a:avLst/>
          </a:prstGeom>
          <a:noFill/>
          <a:ln/>
        </p:spPr>
        <p:txBody>
          <a:bodyPr wrap="non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Confirms the positively skewed distribution of house prices.</a:t>
            </a:r>
            <a:endParaRPr lang="en-US" sz="1750" dirty="0"/>
          </a:p>
        </p:txBody>
      </p:sp>
    </p:spTree>
    <p:extLst>
      <p:ext uri="{BB962C8B-B14F-4D97-AF65-F5344CB8AC3E}">
        <p14:creationId xmlns:p14="http://schemas.microsoft.com/office/powerpoint/2010/main" val="31221069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4" name="Text 2"/>
          <p:cNvSpPr/>
          <p:nvPr/>
        </p:nvSpPr>
        <p:spPr>
          <a:xfrm>
            <a:off x="2348389" y="2227778"/>
            <a:ext cx="44805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Bivariate Analysis</a:t>
            </a:r>
            <a:endParaRPr lang="en-US" sz="4374" dirty="0"/>
          </a:p>
        </p:txBody>
      </p:sp>
      <p:pic>
        <p:nvPicPr>
          <p:cNvPr id="5" name="Image 0" descr="preencoded.png"/>
          <p:cNvPicPr>
            <a:picLocks noChangeAspect="1"/>
          </p:cNvPicPr>
          <p:nvPr/>
        </p:nvPicPr>
        <p:blipFill>
          <a:blip r:embed="rId3"/>
          <a:stretch>
            <a:fillRect/>
          </a:stretch>
        </p:blipFill>
        <p:spPr>
          <a:xfrm>
            <a:off x="2348389" y="3366492"/>
            <a:ext cx="4966692" cy="888682"/>
          </a:xfrm>
          <a:prstGeom prst="rect">
            <a:avLst/>
          </a:prstGeom>
        </p:spPr>
      </p:pic>
      <p:sp>
        <p:nvSpPr>
          <p:cNvPr id="6" name="Text 3"/>
          <p:cNvSpPr/>
          <p:nvPr/>
        </p:nvSpPr>
        <p:spPr>
          <a:xfrm>
            <a:off x="2570559" y="4588431"/>
            <a:ext cx="2221944"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Scatter Plots</a:t>
            </a:r>
            <a:endParaRPr lang="en-US" sz="2187" dirty="0"/>
          </a:p>
        </p:txBody>
      </p:sp>
      <p:sp>
        <p:nvSpPr>
          <p:cNvPr id="7" name="Text 4"/>
          <p:cNvSpPr/>
          <p:nvPr/>
        </p:nvSpPr>
        <p:spPr>
          <a:xfrm>
            <a:off x="2570559" y="5068848"/>
            <a:ext cx="4522351" cy="710803"/>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Show positive relationship between independent variables and house price.</a:t>
            </a:r>
            <a:endParaRPr lang="en-US" sz="1750" dirty="0"/>
          </a:p>
        </p:txBody>
      </p:sp>
      <p:pic>
        <p:nvPicPr>
          <p:cNvPr id="8" name="Image 1" descr="preencoded.png"/>
          <p:cNvPicPr>
            <a:picLocks noChangeAspect="1"/>
          </p:cNvPicPr>
          <p:nvPr/>
        </p:nvPicPr>
        <p:blipFill>
          <a:blip r:embed="rId4"/>
          <a:stretch>
            <a:fillRect/>
          </a:stretch>
        </p:blipFill>
        <p:spPr>
          <a:xfrm>
            <a:off x="7315081" y="3366492"/>
            <a:ext cx="4966811" cy="888682"/>
          </a:xfrm>
          <a:prstGeom prst="rect">
            <a:avLst/>
          </a:prstGeom>
        </p:spPr>
      </p:pic>
      <p:sp>
        <p:nvSpPr>
          <p:cNvPr id="9" name="Text 5"/>
          <p:cNvSpPr/>
          <p:nvPr/>
        </p:nvSpPr>
        <p:spPr>
          <a:xfrm>
            <a:off x="7537252" y="4588431"/>
            <a:ext cx="259842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Correlation Analysis</a:t>
            </a:r>
            <a:endParaRPr lang="en-US" sz="2187" dirty="0"/>
          </a:p>
        </p:txBody>
      </p:sp>
      <p:sp>
        <p:nvSpPr>
          <p:cNvPr id="10" name="Text 6"/>
          <p:cNvSpPr/>
          <p:nvPr/>
        </p:nvSpPr>
        <p:spPr>
          <a:xfrm>
            <a:off x="7537252" y="5068848"/>
            <a:ext cx="4522470" cy="710803"/>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Examines the relationship between the target variable and other numeric features.</a:t>
            </a:r>
            <a:endParaRPr lang="en-US" sz="1750" dirty="0"/>
          </a:p>
        </p:txBody>
      </p:sp>
    </p:spTree>
    <p:extLst>
      <p:ext uri="{BB962C8B-B14F-4D97-AF65-F5344CB8AC3E}">
        <p14:creationId xmlns:p14="http://schemas.microsoft.com/office/powerpoint/2010/main" val="1411871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KE"/>
          </a:p>
        </p:txBody>
      </p:sp>
      <p:sp>
        <p:nvSpPr>
          <p:cNvPr id="3" name="Shape 1"/>
          <p:cNvSpPr/>
          <p:nvPr/>
        </p:nvSpPr>
        <p:spPr>
          <a:xfrm>
            <a:off x="0" y="0"/>
            <a:ext cx="14630400" cy="8229600"/>
          </a:xfrm>
          <a:prstGeom prst="rect">
            <a:avLst/>
          </a:prstGeom>
          <a:solidFill>
            <a:srgbClr val="252833"/>
          </a:solidFill>
          <a:ln/>
        </p:spPr>
        <p:txBody>
          <a:bodyPr/>
          <a:lstStyle/>
          <a:p>
            <a:endParaRPr lang="en-KE"/>
          </a:p>
        </p:txBody>
      </p:sp>
      <p:sp>
        <p:nvSpPr>
          <p:cNvPr id="4" name="Text 2"/>
          <p:cNvSpPr/>
          <p:nvPr/>
        </p:nvSpPr>
        <p:spPr>
          <a:xfrm>
            <a:off x="2348389" y="3049191"/>
            <a:ext cx="53568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Multivariate Analysis</a:t>
            </a:r>
            <a:endParaRPr lang="en-US" sz="4374" dirty="0"/>
          </a:p>
        </p:txBody>
      </p:sp>
      <p:sp>
        <p:nvSpPr>
          <p:cNvPr id="5" name="Text 3"/>
          <p:cNvSpPr/>
          <p:nvPr/>
        </p:nvSpPr>
        <p:spPr>
          <a:xfrm>
            <a:off x="2570559" y="4328755"/>
            <a:ext cx="4518541"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Heatmap</a:t>
            </a:r>
            <a:endParaRPr lang="en-US" sz="1750" dirty="0"/>
          </a:p>
        </p:txBody>
      </p:sp>
      <p:sp>
        <p:nvSpPr>
          <p:cNvPr id="6" name="Text 4"/>
          <p:cNvSpPr/>
          <p:nvPr/>
        </p:nvSpPr>
        <p:spPr>
          <a:xfrm>
            <a:off x="7541062" y="4328755"/>
            <a:ext cx="4518541" cy="71080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Visualizes the correlation matrix of features and their relationship to house price.</a:t>
            </a:r>
            <a:endParaRPr lang="en-US" sz="1750" dirty="0"/>
          </a:p>
        </p:txBody>
      </p:sp>
    </p:spTree>
    <p:extLst>
      <p:ext uri="{BB962C8B-B14F-4D97-AF65-F5344CB8AC3E}">
        <p14:creationId xmlns:p14="http://schemas.microsoft.com/office/powerpoint/2010/main" val="26503790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920</Words>
  <Application>Microsoft Office PowerPoint</Application>
  <PresentationFormat>Custom</PresentationFormat>
  <Paragraphs>139</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Cascadia Code</vt:lpstr>
      <vt:lpstr>Lato Extended</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Mohamed B    Ali</cp:lastModifiedBy>
  <cp:revision>3</cp:revision>
  <dcterms:created xsi:type="dcterms:W3CDTF">2024-01-04T02:35:07Z</dcterms:created>
  <dcterms:modified xsi:type="dcterms:W3CDTF">2024-01-04T08:24:51Z</dcterms:modified>
</cp:coreProperties>
</file>